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2"/>
    <p:sldId id="291" r:id="rId3"/>
    <p:sldId id="293" r:id="rId4"/>
    <p:sldId id="294" r:id="rId5"/>
    <p:sldId id="296" r:id="rId6"/>
    <p:sldId id="295" r:id="rId7"/>
    <p:sldId id="288" r:id="rId8"/>
    <p:sldId id="290" r:id="rId9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652" y="-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9370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9370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0271" y="1117928"/>
            <a:ext cx="1325246" cy="133973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1491" y="2836951"/>
            <a:ext cx="464141" cy="15293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4810" y="2836951"/>
            <a:ext cx="3878023" cy="15293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58333" y="2836951"/>
            <a:ext cx="598498" cy="1529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56598" y="4396917"/>
            <a:ext cx="995461" cy="13458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43666" y="4396917"/>
            <a:ext cx="1655030" cy="13458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01769" y="4396917"/>
            <a:ext cx="592391" cy="13458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85766" y="4396917"/>
            <a:ext cx="1752744" cy="13458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16135" y="4641617"/>
            <a:ext cx="5673519" cy="17129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93242" y="4898553"/>
            <a:ext cx="5319306" cy="16517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44385" y="5155488"/>
            <a:ext cx="1948172" cy="14070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60520" y="5155488"/>
            <a:ext cx="781711" cy="14070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27732" y="5155488"/>
            <a:ext cx="2033672" cy="14070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93341" y="6482989"/>
            <a:ext cx="506891" cy="6973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9370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67733" y="137061"/>
            <a:ext cx="226695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9370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804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63" y="445218"/>
            <a:ext cx="10691805" cy="666606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40799" y="2070404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0"/>
                </a:moveTo>
                <a:lnTo>
                  <a:pt x="1" y="3837559"/>
                </a:lnTo>
              </a:path>
            </a:pathLst>
          </a:custGeom>
          <a:ln w="9525">
            <a:solidFill>
              <a:srgbClr val="CBB1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938853" y="1925828"/>
            <a:ext cx="28962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5499" y="6510524"/>
            <a:ext cx="246697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045844" algn="l"/>
                <a:tab pos="1226820" algn="l"/>
              </a:tabLst>
            </a:pPr>
            <a:r>
              <a:rPr lang="en-GB" sz="700" dirty="0">
                <a:latin typeface="Gill Sans MT"/>
                <a:cs typeface="Gill Sans MT"/>
              </a:rPr>
              <a:t>(</a:t>
            </a:r>
            <a:r>
              <a:rPr sz="700" dirty="0">
                <a:latin typeface="Gill Sans MT"/>
                <a:cs typeface="Gill Sans MT"/>
              </a:rPr>
              <a:t>VE</a:t>
            </a:r>
            <a:r>
              <a:rPr lang="en-GB" sz="700" dirty="0">
                <a:latin typeface="Gill Sans MT"/>
                <a:cs typeface="Gill Sans MT"/>
              </a:rPr>
              <a:t>)</a:t>
            </a:r>
            <a:r>
              <a:rPr sz="700" spc="42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Vegan</a:t>
            </a:r>
            <a:r>
              <a:rPr sz="700" spc="1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/</a:t>
            </a:r>
            <a:r>
              <a:rPr sz="700" spc="2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Plant-based</a:t>
            </a:r>
            <a:r>
              <a:rPr sz="700" dirty="0">
                <a:latin typeface="Gill Sans MT"/>
                <a:cs typeface="Gill Sans MT"/>
              </a:rPr>
              <a:t>	</a:t>
            </a:r>
            <a:endParaRPr lang="en-GB" sz="700" dirty="0">
              <a:latin typeface="Gill Sans MT"/>
              <a:cs typeface="Gill Sans MT"/>
            </a:endParaRPr>
          </a:p>
          <a:p>
            <a:pPr marL="298450" indent="-285750">
              <a:lnSpc>
                <a:spcPts val="815"/>
              </a:lnSpc>
              <a:spcBef>
                <a:spcPts val="100"/>
              </a:spcBef>
              <a:buAutoNum type="romanUcParenBoth" startAt="5"/>
              <a:tabLst>
                <a:tab pos="1045844" algn="l"/>
                <a:tab pos="1226820" algn="l"/>
              </a:tabLst>
            </a:pPr>
            <a:r>
              <a:rPr sz="700" dirty="0">
                <a:latin typeface="Gill Sans MT"/>
                <a:cs typeface="Gill Sans MT"/>
              </a:rPr>
              <a:t>Vegetarian</a:t>
            </a:r>
            <a:r>
              <a:rPr sz="700" spc="295" dirty="0">
                <a:latin typeface="Gill Sans MT"/>
                <a:cs typeface="Gill Sans MT"/>
              </a:rPr>
              <a:t>  </a:t>
            </a:r>
            <a:endParaRPr lang="en-GB" sz="700" spc="295" dirty="0">
              <a:latin typeface="Gill Sans MT"/>
              <a:cs typeface="Gill Sans MT"/>
            </a:endParaRPr>
          </a:p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045844" algn="l"/>
                <a:tab pos="1226820" algn="l"/>
              </a:tabLst>
            </a:pPr>
            <a:r>
              <a:rPr sz="700" dirty="0">
                <a:latin typeface="Gill Sans MT"/>
                <a:cs typeface="Gill Sans MT"/>
              </a:rPr>
              <a:t>(h)</a:t>
            </a:r>
            <a:r>
              <a:rPr sz="700" spc="395" dirty="0">
                <a:latin typeface="Gill Sans MT"/>
                <a:cs typeface="Gill Sans MT"/>
              </a:rPr>
              <a:t> </a:t>
            </a:r>
            <a:r>
              <a:rPr lang="en-GB" sz="700" spc="39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Healthy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choice</a:t>
            </a:r>
            <a:endParaRPr sz="700" dirty="0">
              <a:latin typeface="Gill Sans MT"/>
              <a:cs typeface="Gill Sans MT"/>
            </a:endParaRPr>
          </a:p>
          <a:p>
            <a:pPr marL="12700">
              <a:lnSpc>
                <a:spcPts val="815"/>
              </a:lnSpc>
            </a:pPr>
            <a:r>
              <a:rPr sz="700" dirty="0">
                <a:latin typeface="Gill Sans MT"/>
                <a:cs typeface="Gill Sans MT"/>
              </a:rPr>
              <a:t>*</a:t>
            </a:r>
            <a:r>
              <a:rPr lang="en-GB" sz="700" dirty="0">
                <a:latin typeface="Gill Sans MT"/>
                <a:cs typeface="Gill Sans MT"/>
              </a:rPr>
              <a:t>Upgraded wine available</a:t>
            </a:r>
          </a:p>
          <a:p>
            <a:pPr marL="12700">
              <a:lnSpc>
                <a:spcPts val="815"/>
              </a:lnSpc>
            </a:pPr>
            <a:endParaRPr lang="en-GB" sz="700" dirty="0">
              <a:latin typeface="Gill Sans MT"/>
              <a:cs typeface="Gill Sans MT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ECB5E875-D8E5-AB67-905F-0F2045D9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51" y="1544039"/>
            <a:ext cx="27011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b="1" spc="-20" dirty="0">
                <a:latin typeface="Gill Sans MT"/>
              </a:rPr>
              <a:t>Christmas drinks reception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8ED4234A-C078-DA45-25C6-D0CCBCD34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80" y="1187460"/>
            <a:ext cx="2273856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spc="-10" dirty="0">
              <a:latin typeface="Gill Sans M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spc="-10" dirty="0">
              <a:latin typeface="Gill Sans M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spc="-10" dirty="0">
              <a:latin typeface="Gill Sans M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spc="-10" dirty="0">
              <a:latin typeface="Gill Sans M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spc="-10" dirty="0">
              <a:latin typeface="Gill Sans M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spc="-10" dirty="0">
                <a:latin typeface="Gill Sans MT"/>
              </a:rPr>
              <a:t>Two hours drinks reception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spc="-10" dirty="0">
                <a:latin typeface="Gill Sans MT"/>
              </a:rPr>
              <a:t> including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spc="-10" dirty="0">
              <a:latin typeface="Gill Sans M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altLang="en-US" sz="1100" spc="-10" dirty="0">
                <a:latin typeface="Gill Sans MT"/>
              </a:rPr>
              <a:t>One glass of prosecco on arrival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altLang="en-US" sz="1100" spc="-10" dirty="0">
                <a:latin typeface="Gill Sans MT"/>
              </a:rPr>
              <a:t>Unlimited house wine and beer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altLang="en-US" sz="1100" spc="-10" dirty="0">
                <a:latin typeface="Gill Sans MT"/>
              </a:rPr>
              <a:t>Fruit juice and seasonal fizz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altLang="en-US" sz="1100" spc="-10" dirty="0">
                <a:latin typeface="Gill Sans MT"/>
              </a:rPr>
              <a:t>Still &amp; Sparkling water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altLang="en-US" sz="1100" spc="-10" dirty="0">
                <a:latin typeface="Gill Sans MT"/>
              </a:rPr>
              <a:t>4 bowl food per person 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altLang="en-US" sz="1100" spc="-10" dirty="0">
                <a:latin typeface="Gill Sans MT"/>
              </a:rPr>
              <a:t>Selection of nuts and snacks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100" spc="-10" dirty="0">
              <a:latin typeface="Gill Sans M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 spc="-10" dirty="0">
                <a:latin typeface="Gill Sans MT"/>
              </a:rPr>
              <a:t>***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100" spc="-10" dirty="0">
              <a:latin typeface="Gill Sans M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spc="-10" dirty="0">
                <a:latin typeface="Gill Sans MT"/>
              </a:rPr>
              <a:t>£60.00 per person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spc="-10" dirty="0">
                <a:latin typeface="Gill Sans MT"/>
              </a:rPr>
              <a:t>(Min 20 guests)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ED9714-E663-8C48-A07E-11D0162B1346}"/>
              </a:ext>
            </a:extLst>
          </p:cNvPr>
          <p:cNvSpPr txBox="1"/>
          <p:nvPr/>
        </p:nvSpPr>
        <p:spPr>
          <a:xfrm>
            <a:off x="2703231" y="2024573"/>
            <a:ext cx="2512753" cy="382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spc="-10" dirty="0">
                <a:latin typeface="Gill Sans MT"/>
              </a:rPr>
              <a:t>Three course dinner in our beautiful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spc="-10" dirty="0">
                <a:latin typeface="Gill Sans MT"/>
              </a:rPr>
              <a:t> Library </a:t>
            </a:r>
          </a:p>
          <a:p>
            <a:pPr algn="ctr">
              <a:lnSpc>
                <a:spcPct val="107000"/>
              </a:lnSpc>
            </a:pPr>
            <a:endParaRPr lang="en-GB" sz="1100" spc="-10" dirty="0">
              <a:latin typeface="Gill Sans MT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½ bottle of house wine per person*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Unlimited still and sparkling water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Unlimited juice and soft drinks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Christmas crackers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Cloakroom attendant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spc="-10" dirty="0">
                <a:latin typeface="Gill Sans MT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spc="-10" dirty="0">
                <a:latin typeface="Gill Sans MT"/>
              </a:rPr>
              <a:t>***</a:t>
            </a:r>
          </a:p>
          <a:p>
            <a:pPr algn="ctr">
              <a:spcAft>
                <a:spcPts val="600"/>
              </a:spcAft>
            </a:pPr>
            <a:endParaRPr lang="en-GB" sz="1100" spc="-10" dirty="0">
              <a:latin typeface="Gill Sans MT"/>
            </a:endParaRPr>
          </a:p>
          <a:p>
            <a:pPr algn="ctr">
              <a:lnSpc>
                <a:spcPct val="107000"/>
              </a:lnSpc>
            </a:pPr>
            <a:r>
              <a:rPr lang="en-GB" sz="1100" spc="-10" dirty="0">
                <a:latin typeface="Gill Sans MT"/>
              </a:rPr>
              <a:t>Catering from 80.00 per person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spc="-10" dirty="0">
                <a:latin typeface="Gill Sans MT"/>
              </a:rPr>
              <a:t>(Min 20 guests)</a:t>
            </a:r>
          </a:p>
          <a:p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125BC0-CC3E-8417-8E69-C4CAE295A6B8}"/>
              </a:ext>
            </a:extLst>
          </p:cNvPr>
          <p:cNvSpPr txBox="1"/>
          <p:nvPr/>
        </p:nvSpPr>
        <p:spPr>
          <a:xfrm>
            <a:off x="3244222" y="1539838"/>
            <a:ext cx="155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spc="-20" dirty="0">
                <a:latin typeface="Gill Sans MT"/>
              </a:rPr>
              <a:t>Silver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B957E2-CDD7-F21C-A59A-EC56CF776F5F}"/>
              </a:ext>
            </a:extLst>
          </p:cNvPr>
          <p:cNvSpPr txBox="1"/>
          <p:nvPr/>
        </p:nvSpPr>
        <p:spPr>
          <a:xfrm>
            <a:off x="5215985" y="1984847"/>
            <a:ext cx="2556500" cy="452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1100" spc="-10" dirty="0">
                <a:latin typeface="Gill Sans MT"/>
              </a:rPr>
              <a:t>Standing reception in our Marble Hall and Gallery with sparkling prosecco and canapés followed by a three course sit down dinner in our beautiful Library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Prosecco reception (45min)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Three pre-dinner festive canapés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Three course dinner including: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Unlimited house wine*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Unlimited still and sparkling water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Unlimited juice and soft drinks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Christmas crackers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Cloakroom attendant</a:t>
            </a:r>
          </a:p>
          <a:p>
            <a:pPr algn="ctr">
              <a:spcAft>
                <a:spcPts val="600"/>
              </a:spcAft>
            </a:pPr>
            <a:endParaRPr lang="en-GB" sz="1100" spc="-10" dirty="0">
              <a:latin typeface="Gill Sans MT"/>
            </a:endParaRPr>
          </a:p>
          <a:p>
            <a:pPr algn="ctr">
              <a:lnSpc>
                <a:spcPct val="107000"/>
              </a:lnSpc>
            </a:pPr>
            <a:r>
              <a:rPr lang="en-GB" sz="1100" b="1" spc="-10" dirty="0">
                <a:latin typeface="Gill Sans MT"/>
              </a:rPr>
              <a:t>***</a:t>
            </a:r>
          </a:p>
          <a:p>
            <a:pPr algn="ctr">
              <a:lnSpc>
                <a:spcPct val="107000"/>
              </a:lnSpc>
            </a:pPr>
            <a:endParaRPr lang="en-GB" sz="1100" b="1" spc="-10" dirty="0">
              <a:latin typeface="Gill Sans MT"/>
            </a:endParaRPr>
          </a:p>
          <a:p>
            <a:pPr algn="ctr">
              <a:lnSpc>
                <a:spcPct val="107000"/>
              </a:lnSpc>
            </a:pPr>
            <a:r>
              <a:rPr lang="en-GB" sz="1100" spc="-10" dirty="0">
                <a:latin typeface="Gill Sans MT"/>
              </a:rPr>
              <a:t>Catering from £99.50 per person</a:t>
            </a:r>
          </a:p>
          <a:p>
            <a:pPr algn="ctr">
              <a:lnSpc>
                <a:spcPct val="107000"/>
              </a:lnSpc>
            </a:pPr>
            <a:r>
              <a:rPr lang="en-GB" sz="1100" spc="-10" dirty="0">
                <a:latin typeface="Gill Sans MT"/>
              </a:rPr>
              <a:t>(Min 20 guests)</a:t>
            </a:r>
          </a:p>
          <a:p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FCC5B2-A599-215A-655F-ACA0C4243C45}"/>
              </a:ext>
            </a:extLst>
          </p:cNvPr>
          <p:cNvSpPr txBox="1"/>
          <p:nvPr/>
        </p:nvSpPr>
        <p:spPr>
          <a:xfrm>
            <a:off x="7924484" y="1984847"/>
            <a:ext cx="2556500" cy="4229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1100" spc="-10" dirty="0">
                <a:latin typeface="Gill Sans MT"/>
              </a:rPr>
              <a:t>Three course dinner in our Library followed by a 2-hour drinks package in Marble Hall and Gallery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1100" spc="-10" dirty="0">
                <a:latin typeface="Gill Sans MT"/>
              </a:rPr>
              <a:t>(total of 4h30min)</a:t>
            </a:r>
          </a:p>
          <a:p>
            <a:pPr algn="ctr"/>
            <a:endParaRPr lang="en-GB" sz="1200" spc="-10" dirty="0">
              <a:latin typeface="Gill Sans MT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Three course dinner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Unlimited house wine* and beer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Unlimited still and sparkling water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Unlimited juice and soft drinks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Christmas crackers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100" spc="-10" dirty="0">
                <a:latin typeface="Gill Sans MT"/>
              </a:rPr>
              <a:t>Cloakroom attendant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GB" sz="1100" b="1" spc="-10" dirty="0">
                <a:latin typeface="Gill Sans MT"/>
              </a:rPr>
              <a:t>***</a:t>
            </a:r>
          </a:p>
          <a:p>
            <a:pPr algn="ctr">
              <a:lnSpc>
                <a:spcPct val="107000"/>
              </a:lnSpc>
            </a:pPr>
            <a:r>
              <a:rPr lang="en-GB" sz="1100" spc="-10" dirty="0">
                <a:latin typeface="Gill Sans MT"/>
              </a:rPr>
              <a:t>Catering from £121.00 per person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spc="-10" dirty="0">
                <a:latin typeface="Gill Sans MT"/>
              </a:rPr>
              <a:t>(Min 20 guests)</a:t>
            </a:r>
          </a:p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E0AD4A-06D9-0597-BD4F-2B41FB158104}"/>
              </a:ext>
            </a:extLst>
          </p:cNvPr>
          <p:cNvSpPr txBox="1"/>
          <p:nvPr/>
        </p:nvSpPr>
        <p:spPr>
          <a:xfrm>
            <a:off x="8444859" y="1539837"/>
            <a:ext cx="155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spc="-20" dirty="0">
                <a:latin typeface="Gill Sans MT"/>
              </a:rPr>
              <a:t>Platinum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1A05F3-FBE8-CB25-C2BA-EAD1F983EE5F}"/>
              </a:ext>
            </a:extLst>
          </p:cNvPr>
          <p:cNvSpPr txBox="1"/>
          <p:nvPr/>
        </p:nvSpPr>
        <p:spPr>
          <a:xfrm>
            <a:off x="5706261" y="153983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spc="-20" dirty="0">
                <a:latin typeface="Gill Sans MT"/>
              </a:rPr>
              <a:t>Gold</a:t>
            </a:r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7782ED13-4B83-E859-FE8D-23876F2C6535}"/>
              </a:ext>
            </a:extLst>
          </p:cNvPr>
          <p:cNvSpPr/>
          <p:nvPr/>
        </p:nvSpPr>
        <p:spPr>
          <a:xfrm>
            <a:off x="2703231" y="1973577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0"/>
                </a:moveTo>
                <a:lnTo>
                  <a:pt x="1" y="3837559"/>
                </a:lnTo>
              </a:path>
            </a:pathLst>
          </a:custGeom>
          <a:ln w="9525">
            <a:solidFill>
              <a:srgbClr val="CBB1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11">
            <a:extLst>
              <a:ext uri="{FF2B5EF4-FFF2-40B4-BE49-F238E27FC236}">
                <a16:creationId xmlns:a16="http://schemas.microsoft.com/office/drawing/2014/main" id="{2D44839F-2A60-E40F-6BF8-904AFD4B593D}"/>
              </a:ext>
            </a:extLst>
          </p:cNvPr>
          <p:cNvSpPr/>
          <p:nvPr/>
        </p:nvSpPr>
        <p:spPr>
          <a:xfrm>
            <a:off x="5206912" y="1925828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0"/>
                </a:moveTo>
                <a:lnTo>
                  <a:pt x="1" y="3837559"/>
                </a:lnTo>
              </a:path>
            </a:pathLst>
          </a:custGeom>
          <a:ln w="9525">
            <a:solidFill>
              <a:srgbClr val="CBB1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96976873-0A89-0B00-5E0F-21FC03887838}"/>
              </a:ext>
            </a:extLst>
          </p:cNvPr>
          <p:cNvSpPr/>
          <p:nvPr/>
        </p:nvSpPr>
        <p:spPr>
          <a:xfrm>
            <a:off x="7924484" y="1973577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0"/>
                </a:moveTo>
                <a:lnTo>
                  <a:pt x="1" y="3837559"/>
                </a:lnTo>
              </a:path>
            </a:pathLst>
          </a:custGeom>
          <a:ln w="9525">
            <a:solidFill>
              <a:srgbClr val="CBB15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28">
            <a:extLst>
              <a:ext uri="{FF2B5EF4-FFF2-40B4-BE49-F238E27FC236}">
                <a16:creationId xmlns:a16="http://schemas.microsoft.com/office/drawing/2014/main" id="{84606809-4A0A-7562-A1AB-A6AECB1B6D8F}"/>
              </a:ext>
            </a:extLst>
          </p:cNvPr>
          <p:cNvSpPr txBox="1"/>
          <p:nvPr/>
        </p:nvSpPr>
        <p:spPr>
          <a:xfrm>
            <a:off x="7639938" y="6572405"/>
            <a:ext cx="2812415" cy="48282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sz="700" dirty="0">
                <a:latin typeface="Gill Sans MT"/>
                <a:cs typeface="Gill Sans MT"/>
              </a:rPr>
              <a:t>For</a:t>
            </a:r>
            <a:r>
              <a:rPr sz="700" spc="-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those with special</a:t>
            </a:r>
            <a:r>
              <a:rPr sz="700" spc="-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dietary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requirements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or</a:t>
            </a:r>
            <a:r>
              <a:rPr sz="700" spc="-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allergies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who wish to </a:t>
            </a:r>
            <a:r>
              <a:rPr sz="700" spc="-20" dirty="0">
                <a:latin typeface="Gill Sans MT"/>
                <a:cs typeface="Gill Sans MT"/>
              </a:rPr>
              <a:t>know</a:t>
            </a:r>
            <a:r>
              <a:rPr sz="700" spc="50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about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food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and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drink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ingredients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used, please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ask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Event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Coordinator</a:t>
            </a:r>
            <a:endParaRPr sz="700" dirty="0">
              <a:latin typeface="Gill Sans MT"/>
              <a:cs typeface="Gill Sans MT"/>
            </a:endParaRPr>
          </a:p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lang="en-GB" sz="700" dirty="0">
                <a:latin typeface="Gill Sans MT"/>
                <a:cs typeface="Gill Sans MT"/>
              </a:rPr>
              <a:t>Please note room hire is not included in the menu prices. </a:t>
            </a:r>
          </a:p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lang="en-GB" sz="700" dirty="0">
                <a:latin typeface="Gill Sans MT"/>
                <a:cs typeface="Gill Sans MT"/>
              </a:rPr>
              <a:t>All</a:t>
            </a:r>
            <a:r>
              <a:rPr lang="en-GB" sz="700" spc="-5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prices</a:t>
            </a:r>
            <a:r>
              <a:rPr lang="en-GB" sz="700" spc="10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are per person and</a:t>
            </a:r>
            <a:r>
              <a:rPr lang="en-GB" sz="700" spc="10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exclude</a:t>
            </a:r>
            <a:r>
              <a:rPr lang="en-GB" sz="700" spc="5" dirty="0">
                <a:latin typeface="Gill Sans MT"/>
                <a:cs typeface="Gill Sans MT"/>
              </a:rPr>
              <a:t> </a:t>
            </a:r>
            <a:r>
              <a:rPr lang="en-GB" sz="700" spc="-25" dirty="0">
                <a:latin typeface="Gill Sans MT"/>
                <a:cs typeface="Gill Sans MT"/>
              </a:rPr>
              <a:t>VAT</a:t>
            </a:r>
            <a:endParaRPr lang="en-GB" sz="700" dirty="0">
              <a:latin typeface="Gill Sans MT"/>
              <a:cs typeface="Gill Sans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D6B01-11EB-5BFF-AE04-47A5CAE79EDF}"/>
              </a:ext>
            </a:extLst>
          </p:cNvPr>
          <p:cNvSpPr txBox="1"/>
          <p:nvPr/>
        </p:nvSpPr>
        <p:spPr>
          <a:xfrm>
            <a:off x="401167" y="704737"/>
            <a:ext cx="4077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Christmas 2023</a:t>
            </a:r>
          </a:p>
        </p:txBody>
      </p:sp>
    </p:spTree>
    <p:extLst>
      <p:ext uri="{BB962C8B-B14F-4D97-AF65-F5344CB8AC3E}">
        <p14:creationId xmlns:p14="http://schemas.microsoft.com/office/powerpoint/2010/main" val="72147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2702"/>
            <a:ext cx="10691805" cy="723694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38853" y="1925828"/>
            <a:ext cx="28962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5499" y="6510524"/>
            <a:ext cx="246697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045844" algn="l"/>
                <a:tab pos="1226820" algn="l"/>
              </a:tabLst>
            </a:pPr>
            <a:r>
              <a:rPr lang="en-GB" sz="700" dirty="0">
                <a:latin typeface="Gill Sans MT"/>
                <a:cs typeface="Gill Sans MT"/>
              </a:rPr>
              <a:t>(</a:t>
            </a:r>
            <a:r>
              <a:rPr sz="700" dirty="0">
                <a:latin typeface="Gill Sans MT"/>
                <a:cs typeface="Gill Sans MT"/>
              </a:rPr>
              <a:t>VE</a:t>
            </a:r>
            <a:r>
              <a:rPr lang="en-GB" sz="700" dirty="0">
                <a:latin typeface="Gill Sans MT"/>
                <a:cs typeface="Gill Sans MT"/>
              </a:rPr>
              <a:t>)</a:t>
            </a:r>
            <a:r>
              <a:rPr sz="700" spc="42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Vegan</a:t>
            </a:r>
            <a:r>
              <a:rPr sz="700" spc="1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/</a:t>
            </a:r>
            <a:r>
              <a:rPr sz="700" spc="2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Plant-based</a:t>
            </a:r>
            <a:r>
              <a:rPr sz="700" dirty="0">
                <a:latin typeface="Gill Sans MT"/>
                <a:cs typeface="Gill Sans MT"/>
              </a:rPr>
              <a:t>	</a:t>
            </a:r>
            <a:endParaRPr lang="en-GB" sz="700" dirty="0">
              <a:latin typeface="Gill Sans MT"/>
              <a:cs typeface="Gill Sans MT"/>
            </a:endParaRPr>
          </a:p>
          <a:p>
            <a:pPr marL="298450" indent="-285750">
              <a:lnSpc>
                <a:spcPts val="815"/>
              </a:lnSpc>
              <a:spcBef>
                <a:spcPts val="100"/>
              </a:spcBef>
              <a:buAutoNum type="romanUcParenBoth" startAt="5"/>
              <a:tabLst>
                <a:tab pos="1045844" algn="l"/>
                <a:tab pos="1226820" algn="l"/>
              </a:tabLst>
            </a:pPr>
            <a:r>
              <a:rPr sz="700" dirty="0">
                <a:latin typeface="Gill Sans MT"/>
                <a:cs typeface="Gill Sans MT"/>
              </a:rPr>
              <a:t>Vegetarian</a:t>
            </a:r>
            <a:r>
              <a:rPr sz="700" spc="295" dirty="0">
                <a:latin typeface="Gill Sans MT"/>
                <a:cs typeface="Gill Sans MT"/>
              </a:rPr>
              <a:t>  </a:t>
            </a:r>
            <a:endParaRPr lang="en-GB" sz="700" spc="295" dirty="0">
              <a:latin typeface="Gill Sans MT"/>
              <a:cs typeface="Gill Sans MT"/>
            </a:endParaRPr>
          </a:p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045844" algn="l"/>
                <a:tab pos="1226820" algn="l"/>
              </a:tabLst>
            </a:pPr>
            <a:r>
              <a:rPr sz="700" dirty="0">
                <a:latin typeface="Gill Sans MT"/>
                <a:cs typeface="Gill Sans MT"/>
              </a:rPr>
              <a:t>(h)</a:t>
            </a:r>
            <a:r>
              <a:rPr sz="700" spc="395" dirty="0">
                <a:latin typeface="Gill Sans MT"/>
                <a:cs typeface="Gill Sans MT"/>
              </a:rPr>
              <a:t> </a:t>
            </a:r>
            <a:r>
              <a:rPr lang="en-GB" sz="700" spc="39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Healthy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choice</a:t>
            </a:r>
            <a:endParaRPr sz="700" dirty="0">
              <a:latin typeface="Gill Sans MT"/>
              <a:cs typeface="Gill Sans MT"/>
            </a:endParaRPr>
          </a:p>
          <a:p>
            <a:pPr marL="12700">
              <a:lnSpc>
                <a:spcPts val="815"/>
              </a:lnSpc>
            </a:pPr>
            <a:r>
              <a:rPr sz="700" dirty="0">
                <a:latin typeface="Gill Sans MT"/>
                <a:cs typeface="Gill Sans MT"/>
              </a:rPr>
              <a:t>*</a:t>
            </a:r>
            <a:r>
              <a:rPr lang="en-GB" sz="700" dirty="0">
                <a:latin typeface="Gill Sans MT"/>
                <a:cs typeface="Gill Sans MT"/>
              </a:rPr>
              <a:t>Upgraded wine available</a:t>
            </a:r>
          </a:p>
          <a:p>
            <a:pPr marL="12700">
              <a:lnSpc>
                <a:spcPts val="815"/>
              </a:lnSpc>
            </a:pPr>
            <a:endParaRPr lang="en-GB" sz="700" dirty="0">
              <a:latin typeface="Gill Sans MT"/>
              <a:cs typeface="Gill Sans MT"/>
            </a:endParaRPr>
          </a:p>
        </p:txBody>
      </p:sp>
      <p:sp>
        <p:nvSpPr>
          <p:cNvPr id="3" name="object 28">
            <a:extLst>
              <a:ext uri="{FF2B5EF4-FFF2-40B4-BE49-F238E27FC236}">
                <a16:creationId xmlns:a16="http://schemas.microsoft.com/office/drawing/2014/main" id="{84606809-4A0A-7562-A1AB-A6AECB1B6D8F}"/>
              </a:ext>
            </a:extLst>
          </p:cNvPr>
          <p:cNvSpPr txBox="1"/>
          <p:nvPr/>
        </p:nvSpPr>
        <p:spPr>
          <a:xfrm>
            <a:off x="7639938" y="6572405"/>
            <a:ext cx="2812415" cy="48282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sz="700" dirty="0">
                <a:latin typeface="Gill Sans MT"/>
                <a:cs typeface="Gill Sans MT"/>
              </a:rPr>
              <a:t>For</a:t>
            </a:r>
            <a:r>
              <a:rPr sz="700" spc="-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those with special</a:t>
            </a:r>
            <a:r>
              <a:rPr sz="700" spc="-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dietary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requirements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or</a:t>
            </a:r>
            <a:r>
              <a:rPr sz="700" spc="-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allergies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who wish to </a:t>
            </a:r>
            <a:r>
              <a:rPr sz="700" spc="-20" dirty="0">
                <a:latin typeface="Gill Sans MT"/>
                <a:cs typeface="Gill Sans MT"/>
              </a:rPr>
              <a:t>know</a:t>
            </a:r>
            <a:r>
              <a:rPr sz="700" spc="50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about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food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and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drink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ingredients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used, please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ask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Event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Coordinator</a:t>
            </a:r>
            <a:endParaRPr sz="700" dirty="0">
              <a:latin typeface="Gill Sans MT"/>
              <a:cs typeface="Gill Sans MT"/>
            </a:endParaRPr>
          </a:p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lang="en-GB" sz="700" dirty="0">
                <a:latin typeface="Gill Sans MT"/>
                <a:cs typeface="Gill Sans MT"/>
              </a:rPr>
              <a:t>Please note room hire is not included in the menu prices. </a:t>
            </a:r>
          </a:p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lang="en-GB" sz="700" dirty="0">
                <a:latin typeface="Gill Sans MT"/>
                <a:cs typeface="Gill Sans MT"/>
              </a:rPr>
              <a:t>All</a:t>
            </a:r>
            <a:r>
              <a:rPr lang="en-GB" sz="700" spc="-5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prices</a:t>
            </a:r>
            <a:r>
              <a:rPr lang="en-GB" sz="700" spc="10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are per person and</a:t>
            </a:r>
            <a:r>
              <a:rPr lang="en-GB" sz="700" spc="10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exclude</a:t>
            </a:r>
            <a:r>
              <a:rPr lang="en-GB" sz="700" spc="5" dirty="0">
                <a:latin typeface="Gill Sans MT"/>
                <a:cs typeface="Gill Sans MT"/>
              </a:rPr>
              <a:t> </a:t>
            </a:r>
            <a:r>
              <a:rPr lang="en-GB" sz="700" spc="-25" dirty="0">
                <a:latin typeface="Gill Sans MT"/>
                <a:cs typeface="Gill Sans MT"/>
              </a:rPr>
              <a:t>VAT</a:t>
            </a:r>
            <a:endParaRPr lang="en-GB" sz="700" dirty="0">
              <a:latin typeface="Gill Sans MT"/>
              <a:cs typeface="Gill Sans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D6B01-11EB-5BFF-AE04-47A5CAE79EDF}"/>
              </a:ext>
            </a:extLst>
          </p:cNvPr>
          <p:cNvSpPr txBox="1"/>
          <p:nvPr/>
        </p:nvSpPr>
        <p:spPr>
          <a:xfrm>
            <a:off x="407265" y="340838"/>
            <a:ext cx="39321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Menus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34C76-345A-DBF4-808A-57AFC360DF8F}"/>
              </a:ext>
            </a:extLst>
          </p:cNvPr>
          <p:cNvSpPr txBox="1"/>
          <p:nvPr/>
        </p:nvSpPr>
        <p:spPr>
          <a:xfrm>
            <a:off x="407265" y="928306"/>
            <a:ext cx="9579400" cy="444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Christmas canapes selection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 Mushroom &amp; Chestnut Arancini, Truffle Mayo &amp; Baby Cress (VE)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Spiced Bloody Mary Gazpacho, with Pico De Gallo Salsa (VE)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Crispy Taco, Green Pea Pannacotta, Olive &amp; Mulled Wine Gel (VE)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Ashcombe &amp; Pumpkin Tart, Sticky Date Jam &amp; Micro Chive (V)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 Smoked Salmon, Beluga Caviar, Herb Bellini &amp; Lemon Balm 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Smoked Mackerel &amp; Rillette, Irish Buttermilk Soda Bread, Dijon Mayo &amp; Crispy Caper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Sashimi Tuna Tartare, Ponzu Gel, Pickled Chilli, Crispy Shallot, Nasturtium 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Duck Liver Parfait, Sage Butter,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Maderia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Toasted Brioche &amp; Sea Salt 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Rare Fillet of Beef, Horseradish Mousse, Caramelised Red Onion, Crispy Bruschetta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Tonka Bean &amp; Strawberry Tartlet, White Chocolate &amp; Citrus 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Hazelnut Praline Filled Profiterole, Salted caramel &amp; Cranberry Gel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2702"/>
            <a:ext cx="10691805" cy="723694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38853" y="1925828"/>
            <a:ext cx="28962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5499" y="6510524"/>
            <a:ext cx="246697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045844" algn="l"/>
                <a:tab pos="1226820" algn="l"/>
              </a:tabLst>
            </a:pPr>
            <a:r>
              <a:rPr lang="en-GB" sz="700" dirty="0">
                <a:latin typeface="Gill Sans MT"/>
                <a:cs typeface="Gill Sans MT"/>
              </a:rPr>
              <a:t>(</a:t>
            </a:r>
            <a:r>
              <a:rPr sz="700" dirty="0">
                <a:latin typeface="Gill Sans MT"/>
                <a:cs typeface="Gill Sans MT"/>
              </a:rPr>
              <a:t>VE</a:t>
            </a:r>
            <a:r>
              <a:rPr lang="en-GB" sz="700" dirty="0">
                <a:latin typeface="Gill Sans MT"/>
                <a:cs typeface="Gill Sans MT"/>
              </a:rPr>
              <a:t>)</a:t>
            </a:r>
            <a:r>
              <a:rPr sz="700" spc="42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Vegan</a:t>
            </a:r>
            <a:r>
              <a:rPr sz="700" spc="1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/</a:t>
            </a:r>
            <a:r>
              <a:rPr sz="700" spc="2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Plant-based</a:t>
            </a:r>
            <a:r>
              <a:rPr sz="700" dirty="0">
                <a:latin typeface="Gill Sans MT"/>
                <a:cs typeface="Gill Sans MT"/>
              </a:rPr>
              <a:t>	</a:t>
            </a:r>
            <a:endParaRPr lang="en-GB" sz="700" dirty="0">
              <a:latin typeface="Gill Sans MT"/>
              <a:cs typeface="Gill Sans MT"/>
            </a:endParaRPr>
          </a:p>
          <a:p>
            <a:pPr marL="298450" indent="-285750">
              <a:lnSpc>
                <a:spcPts val="815"/>
              </a:lnSpc>
              <a:spcBef>
                <a:spcPts val="100"/>
              </a:spcBef>
              <a:buAutoNum type="romanUcParenBoth" startAt="5"/>
              <a:tabLst>
                <a:tab pos="1045844" algn="l"/>
                <a:tab pos="1226820" algn="l"/>
              </a:tabLst>
            </a:pPr>
            <a:r>
              <a:rPr sz="700" dirty="0">
                <a:latin typeface="Gill Sans MT"/>
                <a:cs typeface="Gill Sans MT"/>
              </a:rPr>
              <a:t>Vegetarian</a:t>
            </a:r>
            <a:r>
              <a:rPr sz="700" spc="295" dirty="0">
                <a:latin typeface="Gill Sans MT"/>
                <a:cs typeface="Gill Sans MT"/>
              </a:rPr>
              <a:t>  </a:t>
            </a:r>
            <a:endParaRPr lang="en-GB" sz="700" spc="295" dirty="0">
              <a:latin typeface="Gill Sans MT"/>
              <a:cs typeface="Gill Sans MT"/>
            </a:endParaRPr>
          </a:p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045844" algn="l"/>
                <a:tab pos="1226820" algn="l"/>
              </a:tabLst>
            </a:pPr>
            <a:r>
              <a:rPr sz="700" dirty="0">
                <a:latin typeface="Gill Sans MT"/>
                <a:cs typeface="Gill Sans MT"/>
              </a:rPr>
              <a:t>(h)</a:t>
            </a:r>
            <a:r>
              <a:rPr sz="700" spc="395" dirty="0">
                <a:latin typeface="Gill Sans MT"/>
                <a:cs typeface="Gill Sans MT"/>
              </a:rPr>
              <a:t> </a:t>
            </a:r>
            <a:r>
              <a:rPr lang="en-GB" sz="700" spc="39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Healthy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choice</a:t>
            </a:r>
            <a:endParaRPr sz="700" dirty="0">
              <a:latin typeface="Gill Sans MT"/>
              <a:cs typeface="Gill Sans MT"/>
            </a:endParaRPr>
          </a:p>
          <a:p>
            <a:pPr marL="12700">
              <a:lnSpc>
                <a:spcPts val="815"/>
              </a:lnSpc>
            </a:pPr>
            <a:r>
              <a:rPr sz="700" dirty="0">
                <a:latin typeface="Gill Sans MT"/>
                <a:cs typeface="Gill Sans MT"/>
              </a:rPr>
              <a:t>*</a:t>
            </a:r>
            <a:r>
              <a:rPr lang="en-GB" sz="700" dirty="0">
                <a:latin typeface="Gill Sans MT"/>
                <a:cs typeface="Gill Sans MT"/>
              </a:rPr>
              <a:t>Upgraded wine available</a:t>
            </a:r>
          </a:p>
          <a:p>
            <a:pPr marL="12700">
              <a:lnSpc>
                <a:spcPts val="815"/>
              </a:lnSpc>
            </a:pPr>
            <a:endParaRPr lang="en-GB" sz="700" dirty="0">
              <a:latin typeface="Gill Sans MT"/>
              <a:cs typeface="Gill Sans MT"/>
            </a:endParaRPr>
          </a:p>
        </p:txBody>
      </p:sp>
      <p:sp>
        <p:nvSpPr>
          <p:cNvPr id="3" name="object 28">
            <a:extLst>
              <a:ext uri="{FF2B5EF4-FFF2-40B4-BE49-F238E27FC236}">
                <a16:creationId xmlns:a16="http://schemas.microsoft.com/office/drawing/2014/main" id="{84606809-4A0A-7562-A1AB-A6AECB1B6D8F}"/>
              </a:ext>
            </a:extLst>
          </p:cNvPr>
          <p:cNvSpPr txBox="1"/>
          <p:nvPr/>
        </p:nvSpPr>
        <p:spPr>
          <a:xfrm>
            <a:off x="7639938" y="6572405"/>
            <a:ext cx="2812415" cy="48282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sz="700" dirty="0">
                <a:latin typeface="Gill Sans MT"/>
                <a:cs typeface="Gill Sans MT"/>
              </a:rPr>
              <a:t>For</a:t>
            </a:r>
            <a:r>
              <a:rPr sz="700" spc="-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those with special</a:t>
            </a:r>
            <a:r>
              <a:rPr sz="700" spc="-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dietary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requirements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or</a:t>
            </a:r>
            <a:r>
              <a:rPr sz="700" spc="-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allergies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who wish to </a:t>
            </a:r>
            <a:r>
              <a:rPr sz="700" spc="-20" dirty="0">
                <a:latin typeface="Gill Sans MT"/>
                <a:cs typeface="Gill Sans MT"/>
              </a:rPr>
              <a:t>know</a:t>
            </a:r>
            <a:r>
              <a:rPr sz="700" spc="50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about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food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and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drink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ingredients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used, please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ask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Event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Coordinator</a:t>
            </a:r>
            <a:endParaRPr sz="700" dirty="0">
              <a:latin typeface="Gill Sans MT"/>
              <a:cs typeface="Gill Sans MT"/>
            </a:endParaRPr>
          </a:p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lang="en-GB" sz="700" dirty="0">
                <a:latin typeface="Gill Sans MT"/>
                <a:cs typeface="Gill Sans MT"/>
              </a:rPr>
              <a:t>Please note room hire is not included in the menu prices. </a:t>
            </a:r>
          </a:p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lang="en-GB" sz="700" dirty="0">
                <a:latin typeface="Gill Sans MT"/>
                <a:cs typeface="Gill Sans MT"/>
              </a:rPr>
              <a:t>All</a:t>
            </a:r>
            <a:r>
              <a:rPr lang="en-GB" sz="700" spc="-5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prices</a:t>
            </a:r>
            <a:r>
              <a:rPr lang="en-GB" sz="700" spc="10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are per person and</a:t>
            </a:r>
            <a:r>
              <a:rPr lang="en-GB" sz="700" spc="10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exclude</a:t>
            </a:r>
            <a:r>
              <a:rPr lang="en-GB" sz="700" spc="5" dirty="0">
                <a:latin typeface="Gill Sans MT"/>
                <a:cs typeface="Gill Sans MT"/>
              </a:rPr>
              <a:t> </a:t>
            </a:r>
            <a:r>
              <a:rPr lang="en-GB" sz="700" spc="-25" dirty="0">
                <a:latin typeface="Gill Sans MT"/>
                <a:cs typeface="Gill Sans MT"/>
              </a:rPr>
              <a:t>VAT</a:t>
            </a:r>
            <a:endParaRPr lang="en-GB" sz="700" dirty="0">
              <a:latin typeface="Gill Sans MT"/>
              <a:cs typeface="Gill Sans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D6B01-11EB-5BFF-AE04-47A5CAE79EDF}"/>
              </a:ext>
            </a:extLst>
          </p:cNvPr>
          <p:cNvSpPr txBox="1"/>
          <p:nvPr/>
        </p:nvSpPr>
        <p:spPr>
          <a:xfrm>
            <a:off x="407265" y="340838"/>
            <a:ext cx="39321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Menus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E9A70-B434-DF2C-DA96-F63AD542BEE7}"/>
              </a:ext>
            </a:extLst>
          </p:cNvPr>
          <p:cNvSpPr txBox="1"/>
          <p:nvPr/>
        </p:nvSpPr>
        <p:spPr>
          <a:xfrm>
            <a:off x="361584" y="1111250"/>
            <a:ext cx="9968635" cy="395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Festive bowl food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 mushroom and caramelised red onion wellington, celeriac puree &amp; thyme jus (V)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Crispy basil tofu, chop suey noodles, black garlic &amp; pink ginger (V)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miso salmon, sticky rice, nigella seed, shiso cress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smoked haddock, creamed leeks, chestnut, celeriac &amp; sage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Gressingham turkey, pancetta, thyme, brown butter mash, porcini jus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Crispy beef, vermicelli noodles, black bean sauce, sesame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 gingerbread, salted caramel, rum &amp; clotted cream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chocolate, pecan crumble, sticky date &amp; cherry </a:t>
            </a:r>
          </a:p>
        </p:txBody>
      </p:sp>
    </p:spTree>
    <p:extLst>
      <p:ext uri="{BB962C8B-B14F-4D97-AF65-F5344CB8AC3E}">
        <p14:creationId xmlns:p14="http://schemas.microsoft.com/office/powerpoint/2010/main" val="189474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2702"/>
            <a:ext cx="10691805" cy="723694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38853" y="1925828"/>
            <a:ext cx="28962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5499" y="6510524"/>
            <a:ext cx="246697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045844" algn="l"/>
                <a:tab pos="1226820" algn="l"/>
              </a:tabLst>
            </a:pPr>
            <a:r>
              <a:rPr lang="en-GB" sz="700" dirty="0">
                <a:latin typeface="Gill Sans MT"/>
                <a:cs typeface="Gill Sans MT"/>
              </a:rPr>
              <a:t>(</a:t>
            </a:r>
            <a:r>
              <a:rPr sz="700" dirty="0">
                <a:latin typeface="Gill Sans MT"/>
                <a:cs typeface="Gill Sans MT"/>
              </a:rPr>
              <a:t>VE</a:t>
            </a:r>
            <a:r>
              <a:rPr lang="en-GB" sz="700" dirty="0">
                <a:latin typeface="Gill Sans MT"/>
                <a:cs typeface="Gill Sans MT"/>
              </a:rPr>
              <a:t>)</a:t>
            </a:r>
            <a:r>
              <a:rPr sz="700" spc="42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Vegan</a:t>
            </a:r>
            <a:r>
              <a:rPr sz="700" spc="1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/</a:t>
            </a:r>
            <a:r>
              <a:rPr sz="700" spc="2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Plant-based</a:t>
            </a:r>
            <a:r>
              <a:rPr sz="700" dirty="0">
                <a:latin typeface="Gill Sans MT"/>
                <a:cs typeface="Gill Sans MT"/>
              </a:rPr>
              <a:t>	</a:t>
            </a:r>
            <a:endParaRPr lang="en-GB" sz="700" dirty="0">
              <a:latin typeface="Gill Sans MT"/>
              <a:cs typeface="Gill Sans MT"/>
            </a:endParaRPr>
          </a:p>
          <a:p>
            <a:pPr marL="298450" indent="-285750">
              <a:lnSpc>
                <a:spcPts val="815"/>
              </a:lnSpc>
              <a:spcBef>
                <a:spcPts val="100"/>
              </a:spcBef>
              <a:buAutoNum type="romanUcParenBoth" startAt="5"/>
              <a:tabLst>
                <a:tab pos="1045844" algn="l"/>
                <a:tab pos="1226820" algn="l"/>
              </a:tabLst>
            </a:pPr>
            <a:r>
              <a:rPr sz="700" dirty="0">
                <a:latin typeface="Gill Sans MT"/>
                <a:cs typeface="Gill Sans MT"/>
              </a:rPr>
              <a:t>Vegetarian</a:t>
            </a:r>
            <a:r>
              <a:rPr sz="700" spc="295" dirty="0">
                <a:latin typeface="Gill Sans MT"/>
                <a:cs typeface="Gill Sans MT"/>
              </a:rPr>
              <a:t>  </a:t>
            </a:r>
            <a:endParaRPr lang="en-GB" sz="700" spc="295" dirty="0">
              <a:latin typeface="Gill Sans MT"/>
              <a:cs typeface="Gill Sans MT"/>
            </a:endParaRPr>
          </a:p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045844" algn="l"/>
                <a:tab pos="1226820" algn="l"/>
              </a:tabLst>
            </a:pPr>
            <a:r>
              <a:rPr sz="700" dirty="0">
                <a:latin typeface="Gill Sans MT"/>
                <a:cs typeface="Gill Sans MT"/>
              </a:rPr>
              <a:t>(h)</a:t>
            </a:r>
            <a:r>
              <a:rPr sz="700" spc="395" dirty="0">
                <a:latin typeface="Gill Sans MT"/>
                <a:cs typeface="Gill Sans MT"/>
              </a:rPr>
              <a:t> </a:t>
            </a:r>
            <a:r>
              <a:rPr lang="en-GB" sz="700" spc="39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Healthy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choice</a:t>
            </a:r>
            <a:endParaRPr sz="700" dirty="0">
              <a:latin typeface="Gill Sans MT"/>
              <a:cs typeface="Gill Sans MT"/>
            </a:endParaRPr>
          </a:p>
          <a:p>
            <a:pPr marL="12700">
              <a:lnSpc>
                <a:spcPts val="815"/>
              </a:lnSpc>
            </a:pPr>
            <a:r>
              <a:rPr sz="700" dirty="0">
                <a:latin typeface="Gill Sans MT"/>
                <a:cs typeface="Gill Sans MT"/>
              </a:rPr>
              <a:t>*</a:t>
            </a:r>
            <a:r>
              <a:rPr lang="en-GB" sz="700" dirty="0">
                <a:latin typeface="Gill Sans MT"/>
                <a:cs typeface="Gill Sans MT"/>
              </a:rPr>
              <a:t>Upgraded wine available</a:t>
            </a:r>
          </a:p>
          <a:p>
            <a:pPr marL="12700">
              <a:lnSpc>
                <a:spcPts val="815"/>
              </a:lnSpc>
            </a:pPr>
            <a:endParaRPr lang="en-GB" sz="700" dirty="0">
              <a:latin typeface="Gill Sans MT"/>
              <a:cs typeface="Gill Sans MT"/>
            </a:endParaRPr>
          </a:p>
        </p:txBody>
      </p:sp>
      <p:sp>
        <p:nvSpPr>
          <p:cNvPr id="3" name="object 28">
            <a:extLst>
              <a:ext uri="{FF2B5EF4-FFF2-40B4-BE49-F238E27FC236}">
                <a16:creationId xmlns:a16="http://schemas.microsoft.com/office/drawing/2014/main" id="{84606809-4A0A-7562-A1AB-A6AECB1B6D8F}"/>
              </a:ext>
            </a:extLst>
          </p:cNvPr>
          <p:cNvSpPr txBox="1"/>
          <p:nvPr/>
        </p:nvSpPr>
        <p:spPr>
          <a:xfrm>
            <a:off x="7639938" y="6572405"/>
            <a:ext cx="2812415" cy="48282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sz="700" dirty="0">
                <a:latin typeface="Gill Sans MT"/>
                <a:cs typeface="Gill Sans MT"/>
              </a:rPr>
              <a:t>For</a:t>
            </a:r>
            <a:r>
              <a:rPr sz="700" spc="-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those with special</a:t>
            </a:r>
            <a:r>
              <a:rPr sz="700" spc="-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dietary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requirements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or</a:t>
            </a:r>
            <a:r>
              <a:rPr sz="700" spc="-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allergies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who wish to </a:t>
            </a:r>
            <a:r>
              <a:rPr sz="700" spc="-20" dirty="0">
                <a:latin typeface="Gill Sans MT"/>
                <a:cs typeface="Gill Sans MT"/>
              </a:rPr>
              <a:t>know</a:t>
            </a:r>
            <a:r>
              <a:rPr sz="700" spc="50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about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food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and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drink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ingredients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used, please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ask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Event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Coordinator</a:t>
            </a:r>
            <a:endParaRPr sz="700" dirty="0">
              <a:latin typeface="Gill Sans MT"/>
              <a:cs typeface="Gill Sans MT"/>
            </a:endParaRPr>
          </a:p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lang="en-GB" sz="700" dirty="0">
                <a:latin typeface="Gill Sans MT"/>
                <a:cs typeface="Gill Sans MT"/>
              </a:rPr>
              <a:t>Please note room hire is not included in the menu prices. </a:t>
            </a:r>
          </a:p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lang="en-GB" sz="700" dirty="0">
                <a:latin typeface="Gill Sans MT"/>
                <a:cs typeface="Gill Sans MT"/>
              </a:rPr>
              <a:t>All</a:t>
            </a:r>
            <a:r>
              <a:rPr lang="en-GB" sz="700" spc="-5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prices</a:t>
            </a:r>
            <a:r>
              <a:rPr lang="en-GB" sz="700" spc="10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are per person and</a:t>
            </a:r>
            <a:r>
              <a:rPr lang="en-GB" sz="700" spc="10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exclude</a:t>
            </a:r>
            <a:r>
              <a:rPr lang="en-GB" sz="700" spc="5" dirty="0">
                <a:latin typeface="Gill Sans MT"/>
                <a:cs typeface="Gill Sans MT"/>
              </a:rPr>
              <a:t> </a:t>
            </a:r>
            <a:r>
              <a:rPr lang="en-GB" sz="700" spc="-25" dirty="0">
                <a:latin typeface="Gill Sans MT"/>
                <a:cs typeface="Gill Sans MT"/>
              </a:rPr>
              <a:t>VAT</a:t>
            </a:r>
            <a:endParaRPr lang="en-GB" sz="700" dirty="0">
              <a:latin typeface="Gill Sans MT"/>
              <a:cs typeface="Gill Sans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D6B01-11EB-5BFF-AE04-47A5CAE79EDF}"/>
              </a:ext>
            </a:extLst>
          </p:cNvPr>
          <p:cNvSpPr txBox="1"/>
          <p:nvPr/>
        </p:nvSpPr>
        <p:spPr>
          <a:xfrm>
            <a:off x="407265" y="340838"/>
            <a:ext cx="39321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Menus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E9A70-B434-DF2C-DA96-F63AD542BEE7}"/>
              </a:ext>
            </a:extLst>
          </p:cNvPr>
          <p:cNvSpPr txBox="1"/>
          <p:nvPr/>
        </p:nvSpPr>
        <p:spPr>
          <a:xfrm>
            <a:off x="361584" y="1111250"/>
            <a:ext cx="9968635" cy="912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Xmas fine dining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Starters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Caramelised cauliflower velouté, chestnut, maple &amp; truffle (V)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 mushroom ravioli, artichoke puree, lovage &amp; parsnip crisp (VE)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seared king scallop, garlic beurre noisette, celeriac puree &amp; chive oil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Bourbon cured salmon, smoked duck egg dressing, soda bread &amp; dill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 boar ravioli, pumpkin, parmesan cream, crispy sage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Chicken liver parfait, sable biscuit, cherry gel &amp; cognac butter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Black truffle &amp; king oyster mushroom risotto, chervil, pinot &amp; lemon thyme (V)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Pan seared cauliflower, spiced cabbage puree, sprout tops, swede &amp; artichoke crisp. (VE)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Butter basted hake fillet, soubise, saffron emulsion, samphire &amp; Yukon potato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Gressingham duck breast, dauphinoise bon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tenderstem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confit carrot puree, black cabbage crisp &amp; bordelaise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Turkey &amp; chestnut ballotine, duck fat roasties, cauli cheese puree,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bbq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leeks &amp; bone marrow jus  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154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5" y="0"/>
            <a:ext cx="10691805" cy="723694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938853" y="1925828"/>
            <a:ext cx="28962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5499" y="6510524"/>
            <a:ext cx="246697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045844" algn="l"/>
                <a:tab pos="1226820" algn="l"/>
              </a:tabLst>
            </a:pPr>
            <a:r>
              <a:rPr lang="en-GB" sz="700" dirty="0">
                <a:latin typeface="Gill Sans MT"/>
                <a:cs typeface="Gill Sans MT"/>
              </a:rPr>
              <a:t>(</a:t>
            </a:r>
            <a:r>
              <a:rPr sz="700" dirty="0">
                <a:latin typeface="Gill Sans MT"/>
                <a:cs typeface="Gill Sans MT"/>
              </a:rPr>
              <a:t>VE</a:t>
            </a:r>
            <a:r>
              <a:rPr lang="en-GB" sz="700" dirty="0">
                <a:latin typeface="Gill Sans MT"/>
                <a:cs typeface="Gill Sans MT"/>
              </a:rPr>
              <a:t>)</a:t>
            </a:r>
            <a:r>
              <a:rPr sz="700" spc="42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Vegan</a:t>
            </a:r>
            <a:r>
              <a:rPr sz="700" spc="1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/</a:t>
            </a:r>
            <a:r>
              <a:rPr sz="700" spc="2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Plant-based</a:t>
            </a:r>
            <a:r>
              <a:rPr sz="700" dirty="0">
                <a:latin typeface="Gill Sans MT"/>
                <a:cs typeface="Gill Sans MT"/>
              </a:rPr>
              <a:t>	</a:t>
            </a:r>
            <a:endParaRPr lang="en-GB" sz="700" dirty="0">
              <a:latin typeface="Gill Sans MT"/>
              <a:cs typeface="Gill Sans MT"/>
            </a:endParaRPr>
          </a:p>
          <a:p>
            <a:pPr marL="298450" indent="-285750">
              <a:lnSpc>
                <a:spcPts val="815"/>
              </a:lnSpc>
              <a:spcBef>
                <a:spcPts val="100"/>
              </a:spcBef>
              <a:buAutoNum type="romanUcParenBoth" startAt="5"/>
              <a:tabLst>
                <a:tab pos="1045844" algn="l"/>
                <a:tab pos="1226820" algn="l"/>
              </a:tabLst>
            </a:pPr>
            <a:r>
              <a:rPr sz="700" dirty="0">
                <a:latin typeface="Gill Sans MT"/>
                <a:cs typeface="Gill Sans MT"/>
              </a:rPr>
              <a:t>Vegetarian</a:t>
            </a:r>
            <a:r>
              <a:rPr sz="700" spc="295" dirty="0">
                <a:latin typeface="Gill Sans MT"/>
                <a:cs typeface="Gill Sans MT"/>
              </a:rPr>
              <a:t>  </a:t>
            </a:r>
            <a:endParaRPr lang="en-GB" sz="700" spc="295" dirty="0">
              <a:latin typeface="Gill Sans MT"/>
              <a:cs typeface="Gill Sans MT"/>
            </a:endParaRPr>
          </a:p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045844" algn="l"/>
                <a:tab pos="1226820" algn="l"/>
              </a:tabLst>
            </a:pPr>
            <a:r>
              <a:rPr sz="700" dirty="0">
                <a:latin typeface="Gill Sans MT"/>
                <a:cs typeface="Gill Sans MT"/>
              </a:rPr>
              <a:t>(h)</a:t>
            </a:r>
            <a:r>
              <a:rPr sz="700" spc="395" dirty="0">
                <a:latin typeface="Gill Sans MT"/>
                <a:cs typeface="Gill Sans MT"/>
              </a:rPr>
              <a:t> </a:t>
            </a:r>
            <a:r>
              <a:rPr lang="en-GB" sz="700" spc="39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Healthy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choice</a:t>
            </a:r>
            <a:endParaRPr sz="700" dirty="0">
              <a:latin typeface="Gill Sans MT"/>
              <a:cs typeface="Gill Sans MT"/>
            </a:endParaRPr>
          </a:p>
          <a:p>
            <a:pPr marL="12700">
              <a:lnSpc>
                <a:spcPts val="815"/>
              </a:lnSpc>
            </a:pPr>
            <a:r>
              <a:rPr sz="700" dirty="0">
                <a:latin typeface="Gill Sans MT"/>
                <a:cs typeface="Gill Sans MT"/>
              </a:rPr>
              <a:t>*</a:t>
            </a:r>
            <a:r>
              <a:rPr lang="en-GB" sz="700" dirty="0">
                <a:latin typeface="Gill Sans MT"/>
                <a:cs typeface="Gill Sans MT"/>
              </a:rPr>
              <a:t>Upgraded wine available</a:t>
            </a:r>
          </a:p>
          <a:p>
            <a:pPr marL="12700">
              <a:lnSpc>
                <a:spcPts val="815"/>
              </a:lnSpc>
            </a:pPr>
            <a:endParaRPr lang="en-GB" sz="700" dirty="0">
              <a:latin typeface="Gill Sans MT"/>
              <a:cs typeface="Gill Sans MT"/>
            </a:endParaRPr>
          </a:p>
        </p:txBody>
      </p:sp>
      <p:sp>
        <p:nvSpPr>
          <p:cNvPr id="3" name="object 28">
            <a:extLst>
              <a:ext uri="{FF2B5EF4-FFF2-40B4-BE49-F238E27FC236}">
                <a16:creationId xmlns:a16="http://schemas.microsoft.com/office/drawing/2014/main" id="{84606809-4A0A-7562-A1AB-A6AECB1B6D8F}"/>
              </a:ext>
            </a:extLst>
          </p:cNvPr>
          <p:cNvSpPr txBox="1"/>
          <p:nvPr/>
        </p:nvSpPr>
        <p:spPr>
          <a:xfrm>
            <a:off x="7639938" y="6572405"/>
            <a:ext cx="2812415" cy="48282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sz="700" dirty="0">
                <a:latin typeface="Gill Sans MT"/>
                <a:cs typeface="Gill Sans MT"/>
              </a:rPr>
              <a:t>For</a:t>
            </a:r>
            <a:r>
              <a:rPr sz="700" spc="-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those with special</a:t>
            </a:r>
            <a:r>
              <a:rPr sz="700" spc="-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dietary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requirements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or</a:t>
            </a:r>
            <a:r>
              <a:rPr sz="700" spc="-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allergies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who wish to </a:t>
            </a:r>
            <a:r>
              <a:rPr sz="700" spc="-20" dirty="0">
                <a:latin typeface="Gill Sans MT"/>
                <a:cs typeface="Gill Sans MT"/>
              </a:rPr>
              <a:t>know</a:t>
            </a:r>
            <a:r>
              <a:rPr sz="700" spc="50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about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food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and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drink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ingredients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used, please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ask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the</a:t>
            </a:r>
            <a:r>
              <a:rPr sz="700" spc="5" dirty="0">
                <a:latin typeface="Gill Sans MT"/>
                <a:cs typeface="Gill Sans MT"/>
              </a:rPr>
              <a:t> </a:t>
            </a:r>
            <a:r>
              <a:rPr sz="700" dirty="0">
                <a:latin typeface="Gill Sans MT"/>
                <a:cs typeface="Gill Sans MT"/>
              </a:rPr>
              <a:t>Event</a:t>
            </a:r>
            <a:r>
              <a:rPr sz="700" spc="10" dirty="0">
                <a:latin typeface="Gill Sans MT"/>
                <a:cs typeface="Gill Sans MT"/>
              </a:rPr>
              <a:t> </a:t>
            </a:r>
            <a:r>
              <a:rPr sz="700" spc="-10" dirty="0">
                <a:latin typeface="Gill Sans MT"/>
                <a:cs typeface="Gill Sans MT"/>
              </a:rPr>
              <a:t>Coordinator</a:t>
            </a:r>
            <a:endParaRPr sz="700" dirty="0">
              <a:latin typeface="Gill Sans MT"/>
              <a:cs typeface="Gill Sans MT"/>
            </a:endParaRPr>
          </a:p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lang="en-GB" sz="700" dirty="0">
                <a:latin typeface="Gill Sans MT"/>
                <a:cs typeface="Gill Sans MT"/>
              </a:rPr>
              <a:t>Please note room hire is not included in the menu prices. </a:t>
            </a:r>
          </a:p>
          <a:p>
            <a:pPr marL="12700" marR="5080" indent="77470" algn="r">
              <a:lnSpc>
                <a:spcPts val="790"/>
              </a:lnSpc>
              <a:spcBef>
                <a:spcPts val="165"/>
              </a:spcBef>
            </a:pPr>
            <a:r>
              <a:rPr lang="en-GB" sz="700" dirty="0">
                <a:latin typeface="Gill Sans MT"/>
                <a:cs typeface="Gill Sans MT"/>
              </a:rPr>
              <a:t>All</a:t>
            </a:r>
            <a:r>
              <a:rPr lang="en-GB" sz="700" spc="-5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prices</a:t>
            </a:r>
            <a:r>
              <a:rPr lang="en-GB" sz="700" spc="10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are per person and</a:t>
            </a:r>
            <a:r>
              <a:rPr lang="en-GB" sz="700" spc="10" dirty="0">
                <a:latin typeface="Gill Sans MT"/>
                <a:cs typeface="Gill Sans MT"/>
              </a:rPr>
              <a:t> </a:t>
            </a:r>
            <a:r>
              <a:rPr lang="en-GB" sz="700" dirty="0">
                <a:latin typeface="Gill Sans MT"/>
                <a:cs typeface="Gill Sans MT"/>
              </a:rPr>
              <a:t>exclude</a:t>
            </a:r>
            <a:r>
              <a:rPr lang="en-GB" sz="700" spc="5" dirty="0">
                <a:latin typeface="Gill Sans MT"/>
                <a:cs typeface="Gill Sans MT"/>
              </a:rPr>
              <a:t> </a:t>
            </a:r>
            <a:r>
              <a:rPr lang="en-GB" sz="700" spc="-25" dirty="0">
                <a:latin typeface="Gill Sans MT"/>
                <a:cs typeface="Gill Sans MT"/>
              </a:rPr>
              <a:t>VAT</a:t>
            </a:r>
            <a:endParaRPr lang="en-GB" sz="700" dirty="0">
              <a:latin typeface="Gill Sans MT"/>
              <a:cs typeface="Gill Sans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D6B01-11EB-5BFF-AE04-47A5CAE79EDF}"/>
              </a:ext>
            </a:extLst>
          </p:cNvPr>
          <p:cNvSpPr txBox="1"/>
          <p:nvPr/>
        </p:nvSpPr>
        <p:spPr>
          <a:xfrm>
            <a:off x="415499" y="300593"/>
            <a:ext cx="39321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Bell MT" panose="02020503060305020303" pitchFamily="18" charset="0"/>
              </a:rPr>
              <a:t>Menus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AFA13-8A0F-23E3-6235-34BE26B5FB9E}"/>
              </a:ext>
            </a:extLst>
          </p:cNvPr>
          <p:cNvSpPr txBox="1"/>
          <p:nvPr/>
        </p:nvSpPr>
        <p:spPr>
          <a:xfrm>
            <a:off x="419732" y="1104386"/>
            <a:ext cx="7220206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Desserts 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Milk chocolate dome, Macha sponge, winter berry, champagne sabayon 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Tonka bean Brulle bar, shortbread, toffee sauce &amp; raspberry gel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Lemon verbena pannacotta, mulled wine compote, pistachio 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Sticky toffee pudding, hazelnut praline, Maldon ice cream (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4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0712" y="2721511"/>
            <a:ext cx="705067" cy="4764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765547" y="5058126"/>
            <a:ext cx="2930525" cy="0"/>
          </a:xfrm>
          <a:custGeom>
            <a:avLst/>
            <a:gdLst/>
            <a:ahLst/>
            <a:cxnLst/>
            <a:rect l="l" t="t" r="r" b="b"/>
            <a:pathLst>
              <a:path w="2930525">
                <a:moveTo>
                  <a:pt x="0" y="0"/>
                </a:moveTo>
                <a:lnTo>
                  <a:pt x="2930147" y="0"/>
                </a:lnTo>
              </a:path>
            </a:pathLst>
          </a:custGeom>
          <a:ln w="9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9040" y="6849530"/>
            <a:ext cx="3074670" cy="9525"/>
          </a:xfrm>
          <a:custGeom>
            <a:avLst/>
            <a:gdLst/>
            <a:ahLst/>
            <a:cxnLst/>
            <a:rect l="l" t="t" r="r" b="b"/>
            <a:pathLst>
              <a:path w="3074670" h="9525">
                <a:moveTo>
                  <a:pt x="0" y="0"/>
                </a:moveTo>
                <a:lnTo>
                  <a:pt x="3074359" y="0"/>
                </a:lnTo>
                <a:lnTo>
                  <a:pt x="3074359" y="9163"/>
                </a:lnTo>
                <a:lnTo>
                  <a:pt x="0" y="91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672" y="7147334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>
                <a:moveTo>
                  <a:pt x="0" y="0"/>
                </a:moveTo>
                <a:lnTo>
                  <a:pt x="453257" y="0"/>
                </a:lnTo>
              </a:path>
            </a:pathLst>
          </a:custGeom>
          <a:ln w="9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6855" y="3248395"/>
            <a:ext cx="705485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5066" y="0"/>
                </a:lnTo>
              </a:path>
            </a:pathLst>
          </a:custGeom>
          <a:ln w="45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6999" y="490047"/>
            <a:ext cx="427355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9100" algn="l"/>
              </a:tabLst>
            </a:pPr>
            <a:r>
              <a:rPr sz="1450" b="1" spc="430" dirty="0">
                <a:solidFill>
                  <a:srgbClr val="2D4628"/>
                </a:solidFill>
                <a:latin typeface="Arial"/>
                <a:cs typeface="Arial"/>
              </a:rPr>
              <a:t>ALLERGEN</a:t>
            </a:r>
            <a:r>
              <a:rPr sz="1450" b="1" dirty="0">
                <a:solidFill>
                  <a:srgbClr val="2D4628"/>
                </a:solidFill>
                <a:latin typeface="Arial"/>
                <a:cs typeface="Arial"/>
              </a:rPr>
              <a:t>	</a:t>
            </a:r>
            <a:r>
              <a:rPr sz="1450" b="1" spc="540" dirty="0">
                <a:solidFill>
                  <a:srgbClr val="2D4628"/>
                </a:solidFill>
                <a:latin typeface="Arial"/>
                <a:cs typeface="Arial"/>
              </a:rPr>
              <a:t>INFORMATION</a:t>
            </a:r>
            <a:endParaRPr sz="1450">
              <a:latin typeface="Arial"/>
              <a:cs typeface="Arial"/>
            </a:endParaRPr>
          </a:p>
          <a:p>
            <a:pPr marL="26034" marR="5080" indent="-1905">
              <a:lnSpc>
                <a:spcPct val="107600"/>
              </a:lnSpc>
              <a:spcBef>
                <a:spcPts val="1270"/>
              </a:spcBef>
            </a:pP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Do</a:t>
            </a:r>
            <a:r>
              <a:rPr sz="950" spc="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you</a:t>
            </a:r>
            <a:r>
              <a:rPr sz="950" spc="15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have</a:t>
            </a:r>
            <a:r>
              <a:rPr sz="950" spc="2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</a:t>
            </a:r>
            <a:r>
              <a:rPr sz="950" spc="1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food</a:t>
            </a:r>
            <a:r>
              <a:rPr sz="950" spc="10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allergy</a:t>
            </a:r>
            <a:r>
              <a:rPr sz="950" spc="5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or</a:t>
            </a:r>
            <a:r>
              <a:rPr sz="950" spc="254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intolerance?</a:t>
            </a:r>
            <a:r>
              <a:rPr sz="950" spc="-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We</a:t>
            </a:r>
            <a:r>
              <a:rPr sz="950" spc="229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provide</a:t>
            </a:r>
            <a:r>
              <a:rPr sz="950" spc="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allergen</a:t>
            </a:r>
            <a:r>
              <a:rPr sz="950" spc="12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information</a:t>
            </a:r>
            <a:r>
              <a:rPr sz="950" spc="1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on</a:t>
            </a:r>
            <a:r>
              <a:rPr sz="950" spc="1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2A2A2A"/>
                </a:solidFill>
                <a:latin typeface="Times New Roman"/>
                <a:cs typeface="Times New Roman"/>
              </a:rPr>
              <a:t>the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14</a:t>
            </a:r>
            <a:r>
              <a:rPr sz="950" spc="10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major</a:t>
            </a:r>
            <a:r>
              <a:rPr sz="950" spc="5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2A2A2A"/>
                </a:solidFill>
                <a:latin typeface="Times New Roman"/>
                <a:cs typeface="Times New Roman"/>
              </a:rPr>
              <a:t>allergens.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926" y="1373784"/>
            <a:ext cx="4281805" cy="3219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6350">
              <a:lnSpc>
                <a:spcPct val="104400"/>
              </a:lnSpc>
              <a:spcBef>
                <a:spcPts val="50"/>
              </a:spcBef>
            </a:pP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Please</a:t>
            </a:r>
            <a:r>
              <a:rPr sz="950" spc="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speak</a:t>
            </a:r>
            <a:r>
              <a:rPr sz="950" spc="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with</a:t>
            </a:r>
            <a:r>
              <a:rPr sz="950" spc="1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your</a:t>
            </a:r>
            <a:r>
              <a:rPr sz="950" spc="1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event</a:t>
            </a:r>
            <a:r>
              <a:rPr sz="950" spc="13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manager</a:t>
            </a:r>
            <a:r>
              <a:rPr sz="950" spc="12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or</a:t>
            </a:r>
            <a:r>
              <a:rPr sz="950" spc="3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sales</a:t>
            </a:r>
            <a:r>
              <a:rPr sz="950" spc="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executive</a:t>
            </a:r>
            <a:r>
              <a:rPr sz="950" dirty="0">
                <a:solidFill>
                  <a:srgbClr val="464646"/>
                </a:solidFill>
                <a:latin typeface="Times New Roman"/>
                <a:cs typeface="Times New Roman"/>
              </a:rPr>
              <a:t>,</a:t>
            </a:r>
            <a:r>
              <a:rPr sz="950" spc="-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and</a:t>
            </a:r>
            <a:r>
              <a:rPr sz="950" spc="13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details</a:t>
            </a:r>
            <a:r>
              <a:rPr sz="950" spc="1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of</a:t>
            </a:r>
            <a:r>
              <a:rPr sz="950" spc="1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allergens</a:t>
            </a:r>
            <a:r>
              <a:rPr sz="950" spc="1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2A2A2A"/>
                </a:solidFill>
                <a:latin typeface="Times New Roman"/>
                <a:cs typeface="Times New Roman"/>
              </a:rPr>
              <a:t>in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any</a:t>
            </a:r>
            <a:r>
              <a:rPr sz="950" spc="6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of</a:t>
            </a:r>
            <a:r>
              <a:rPr sz="950" spc="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our</a:t>
            </a:r>
            <a:r>
              <a:rPr sz="950" spc="2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dishes</a:t>
            </a:r>
            <a:r>
              <a:rPr sz="950" spc="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can</a:t>
            </a:r>
            <a:r>
              <a:rPr sz="950" spc="10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be</a:t>
            </a:r>
            <a:r>
              <a:rPr sz="950" spc="1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provided</a:t>
            </a:r>
            <a:r>
              <a:rPr sz="950" spc="12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for</a:t>
            </a:r>
            <a:r>
              <a:rPr sz="950" spc="1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your</a:t>
            </a:r>
            <a:r>
              <a:rPr sz="950" spc="1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2A2A2A"/>
                </a:solidFill>
                <a:latin typeface="Times New Roman"/>
                <a:cs typeface="Times New Roman"/>
              </a:rPr>
              <a:t>consideration.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583" y="1853070"/>
            <a:ext cx="4388485" cy="3282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335" marR="5080" indent="-1270">
              <a:lnSpc>
                <a:spcPct val="103400"/>
              </a:lnSpc>
              <a:spcBef>
                <a:spcPts val="60"/>
              </a:spcBef>
            </a:pPr>
            <a:r>
              <a:rPr sz="1000" b="1" dirty="0">
                <a:solidFill>
                  <a:srgbClr val="2A2A2A"/>
                </a:solidFill>
                <a:latin typeface="Times New Roman"/>
                <a:cs typeface="Times New Roman"/>
              </a:rPr>
              <a:t>At</a:t>
            </a:r>
            <a:r>
              <a:rPr sz="1000" b="1" spc="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your</a:t>
            </a:r>
            <a:r>
              <a:rPr sz="950" spc="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event</a:t>
            </a:r>
            <a:r>
              <a:rPr sz="950" spc="5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srgbClr val="2A2A2A"/>
                </a:solidFill>
                <a:latin typeface="Times New Roman"/>
                <a:cs typeface="Times New Roman"/>
              </a:rPr>
              <a:t>there</a:t>
            </a:r>
            <a:r>
              <a:rPr sz="950" spc="5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2A2A2A"/>
                </a:solidFill>
                <a:latin typeface="Times New Roman"/>
                <a:cs typeface="Times New Roman"/>
              </a:rPr>
              <a:t>will</a:t>
            </a:r>
            <a:r>
              <a:rPr sz="950" spc="1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be</a:t>
            </a:r>
            <a:r>
              <a:rPr sz="950" spc="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an</a:t>
            </a:r>
            <a:r>
              <a:rPr sz="950" spc="-2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464646"/>
                </a:solidFill>
                <a:latin typeface="Times New Roman"/>
                <a:cs typeface="Times New Roman"/>
              </a:rPr>
              <a:t>'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Allergen</a:t>
            </a:r>
            <a:r>
              <a:rPr sz="950" spc="1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Folder'</a:t>
            </a:r>
            <a:r>
              <a:rPr sz="950" spc="1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2A2A2A"/>
                </a:solidFill>
                <a:latin typeface="Times New Roman"/>
                <a:cs typeface="Times New Roman"/>
              </a:rPr>
              <a:t>available</a:t>
            </a:r>
            <a:r>
              <a:rPr sz="950" spc="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at</a:t>
            </a:r>
            <a:r>
              <a:rPr sz="950" spc="1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all</a:t>
            </a:r>
            <a:r>
              <a:rPr sz="950" spc="1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buffet</a:t>
            </a:r>
            <a:r>
              <a:rPr sz="950" spc="5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stations</a:t>
            </a:r>
            <a:r>
              <a:rPr sz="950" spc="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on</a:t>
            </a:r>
            <a:r>
              <a:rPr sz="950" spc="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2A2A2A"/>
                </a:solidFill>
                <a:latin typeface="Times New Roman"/>
                <a:cs typeface="Times New Roman"/>
              </a:rPr>
              <a:t>your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event</a:t>
            </a:r>
            <a:r>
              <a:rPr sz="950" spc="13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catering</a:t>
            </a:r>
            <a:r>
              <a:rPr sz="950" spc="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floor</a:t>
            </a:r>
            <a:r>
              <a:rPr sz="950" spc="1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464646"/>
                </a:solidFill>
                <a:latin typeface="Times New Roman"/>
                <a:cs typeface="Times New Roman"/>
              </a:rPr>
              <a:t>/</a:t>
            </a:r>
            <a:r>
              <a:rPr sz="95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area</a:t>
            </a:r>
            <a:r>
              <a:rPr sz="950" spc="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should</a:t>
            </a:r>
            <a:r>
              <a:rPr sz="950" spc="16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you</a:t>
            </a:r>
            <a:r>
              <a:rPr sz="950" spc="1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or</a:t>
            </a:r>
            <a:r>
              <a:rPr sz="950" spc="3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your</a:t>
            </a:r>
            <a:r>
              <a:rPr sz="950" spc="1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guests</a:t>
            </a:r>
            <a:r>
              <a:rPr sz="950" spc="2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have</a:t>
            </a:r>
            <a:r>
              <a:rPr sz="950" spc="13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any</a:t>
            </a:r>
            <a:r>
              <a:rPr sz="950" spc="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questions</a:t>
            </a:r>
            <a:r>
              <a:rPr sz="950" spc="12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on</a:t>
            </a:r>
            <a:r>
              <a:rPr sz="950" spc="229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the</a:t>
            </a:r>
            <a:r>
              <a:rPr sz="950" spc="30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2A2A2A"/>
                </a:solidFill>
                <a:latin typeface="Times New Roman"/>
                <a:cs typeface="Times New Roman"/>
              </a:rPr>
              <a:t>day.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926" y="2345083"/>
            <a:ext cx="4357370" cy="10871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6350">
              <a:lnSpc>
                <a:spcPct val="105500"/>
              </a:lnSpc>
              <a:spcBef>
                <a:spcPts val="40"/>
              </a:spcBef>
            </a:pP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Please</a:t>
            </a:r>
            <a:r>
              <a:rPr sz="950" spc="16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note</a:t>
            </a:r>
            <a:r>
              <a:rPr sz="950" dirty="0">
                <a:solidFill>
                  <a:srgbClr val="464646"/>
                </a:solidFill>
                <a:latin typeface="Times New Roman"/>
                <a:cs typeface="Times New Roman"/>
              </a:rPr>
              <a:t>,</a:t>
            </a:r>
            <a:r>
              <a:rPr sz="950" spc="-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as</a:t>
            </a:r>
            <a:r>
              <a:rPr sz="950" spc="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with</a:t>
            </a:r>
            <a:r>
              <a:rPr sz="950" spc="15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every</a:t>
            </a:r>
            <a:r>
              <a:rPr sz="950" spc="9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catering</a:t>
            </a:r>
            <a:r>
              <a:rPr sz="950" spc="114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establishment,</a:t>
            </a:r>
            <a:r>
              <a:rPr sz="950" spc="-1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srgbClr val="2A2A2A"/>
                </a:solidFill>
                <a:latin typeface="Times New Roman"/>
                <a:cs typeface="Times New Roman"/>
              </a:rPr>
              <a:t>there</a:t>
            </a:r>
            <a:r>
              <a:rPr sz="950" spc="12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is</a:t>
            </a:r>
            <a:r>
              <a:rPr sz="950" spc="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2A2A2A"/>
                </a:solidFill>
                <a:latin typeface="Times New Roman"/>
                <a:cs typeface="Times New Roman"/>
              </a:rPr>
              <a:t>always</a:t>
            </a:r>
            <a:r>
              <a:rPr sz="950" spc="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</a:t>
            </a:r>
            <a:r>
              <a:rPr sz="950" spc="2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potential</a:t>
            </a:r>
            <a:r>
              <a:rPr sz="950" spc="10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2A2A2A"/>
                </a:solidFill>
                <a:latin typeface="Times New Roman"/>
                <a:cs typeface="Times New Roman"/>
              </a:rPr>
              <a:t>for</a:t>
            </a:r>
            <a:r>
              <a:rPr sz="950" spc="5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cross-contamination</a:t>
            </a:r>
            <a:r>
              <a:rPr sz="950" spc="12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to</a:t>
            </a:r>
            <a:r>
              <a:rPr sz="950" spc="35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occur.While</a:t>
            </a:r>
            <a:r>
              <a:rPr sz="950" spc="204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we</a:t>
            </a:r>
            <a:r>
              <a:rPr sz="950" spc="1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endeavour</a:t>
            </a:r>
            <a:r>
              <a:rPr sz="950" spc="2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to</a:t>
            </a:r>
            <a:r>
              <a:rPr sz="950" spc="409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prevent</a:t>
            </a:r>
            <a:r>
              <a:rPr sz="950" spc="204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this</a:t>
            </a:r>
            <a:r>
              <a:rPr sz="950" spc="6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as</a:t>
            </a:r>
            <a:r>
              <a:rPr sz="950" spc="15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far</a:t>
            </a:r>
            <a:r>
              <a:rPr sz="950" spc="1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as</a:t>
            </a:r>
            <a:r>
              <a:rPr sz="950" spc="204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10" dirty="0">
                <a:solidFill>
                  <a:srgbClr val="2A2A2A"/>
                </a:solidFill>
                <a:latin typeface="Times New Roman"/>
                <a:cs typeface="Times New Roman"/>
              </a:rPr>
              <a:t>possible,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the</a:t>
            </a:r>
            <a:r>
              <a:rPr sz="950" spc="3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nature</a:t>
            </a:r>
            <a:r>
              <a:rPr sz="950" spc="1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of</a:t>
            </a:r>
            <a:r>
              <a:rPr sz="950" spc="1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an</a:t>
            </a:r>
            <a:r>
              <a:rPr sz="950" spc="1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allergen</a:t>
            </a:r>
            <a:r>
              <a:rPr sz="950" spc="25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means</a:t>
            </a:r>
            <a:r>
              <a:rPr sz="950" spc="1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we</a:t>
            </a:r>
            <a:r>
              <a:rPr sz="950" spc="10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cannot</a:t>
            </a:r>
            <a:r>
              <a:rPr sz="950" spc="9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2A2A2A"/>
                </a:solidFill>
                <a:latin typeface="Times New Roman"/>
                <a:cs typeface="Times New Roman"/>
              </a:rPr>
              <a:t>fully</a:t>
            </a:r>
            <a:r>
              <a:rPr sz="950" spc="6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guarantee</a:t>
            </a:r>
            <a:r>
              <a:rPr sz="950" spc="16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that</a:t>
            </a:r>
            <a:r>
              <a:rPr sz="950" spc="12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cross-</a:t>
            </a:r>
            <a:r>
              <a:rPr sz="950" spc="-10" dirty="0">
                <a:solidFill>
                  <a:srgbClr val="2A2A2A"/>
                </a:solidFill>
                <a:latin typeface="Times New Roman"/>
                <a:cs typeface="Times New Roman"/>
              </a:rPr>
              <a:t>contamination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may</a:t>
            </a:r>
            <a:r>
              <a:rPr sz="950" spc="2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not</a:t>
            </a:r>
            <a:r>
              <a:rPr sz="950" spc="3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have</a:t>
            </a:r>
            <a:r>
              <a:rPr sz="950" spc="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occurred.We</a:t>
            </a:r>
            <a:r>
              <a:rPr sz="950" spc="1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encourage</a:t>
            </a:r>
            <a:r>
              <a:rPr sz="950" spc="1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our</a:t>
            </a:r>
            <a:r>
              <a:rPr sz="950" spc="2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customers</a:t>
            </a:r>
            <a:r>
              <a:rPr sz="950" spc="1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with</a:t>
            </a:r>
            <a:r>
              <a:rPr sz="950" spc="114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food</a:t>
            </a:r>
            <a:r>
              <a:rPr sz="950" spc="1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allergies</a:t>
            </a:r>
            <a:r>
              <a:rPr sz="950" spc="1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2A2A2A"/>
                </a:solidFill>
                <a:latin typeface="Times New Roman"/>
                <a:cs typeface="Times New Roman"/>
              </a:rPr>
              <a:t>and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intolerances</a:t>
            </a:r>
            <a:r>
              <a:rPr sz="950" spc="1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to</a:t>
            </a:r>
            <a:r>
              <a:rPr sz="950" spc="1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let</a:t>
            </a:r>
            <a:r>
              <a:rPr sz="950" spc="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our</a:t>
            </a:r>
            <a:r>
              <a:rPr sz="950" spc="1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staff</a:t>
            </a:r>
            <a:r>
              <a:rPr sz="950" spc="12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know,</a:t>
            </a:r>
            <a:r>
              <a:rPr sz="950" spc="-5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so</a:t>
            </a:r>
            <a:r>
              <a:rPr sz="950" spc="1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we</a:t>
            </a:r>
            <a:r>
              <a:rPr sz="950" spc="1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can</a:t>
            </a:r>
            <a:r>
              <a:rPr sz="950" spc="1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srgbClr val="2A2A2A"/>
                </a:solidFill>
                <a:latin typeface="Times New Roman"/>
                <a:cs typeface="Times New Roman"/>
              </a:rPr>
              <a:t>better</a:t>
            </a:r>
            <a:r>
              <a:rPr sz="950" spc="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2A2A2A"/>
                </a:solidFill>
                <a:latin typeface="Times New Roman"/>
                <a:cs typeface="Times New Roman"/>
              </a:rPr>
              <a:t>cater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srgbClr val="2A2A2A"/>
                </a:solidFill>
                <a:latin typeface="Times New Roman"/>
                <a:cs typeface="Times New Roman"/>
              </a:rPr>
              <a:t>for</a:t>
            </a:r>
            <a:r>
              <a:rPr sz="950" spc="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2A2A2A"/>
                </a:solidFill>
                <a:latin typeface="Times New Roman"/>
                <a:cs typeface="Times New Roman"/>
              </a:rPr>
              <a:t>them.We</a:t>
            </a:r>
            <a:r>
              <a:rPr sz="950" spc="3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are</a:t>
            </a:r>
            <a:r>
              <a:rPr sz="950" spc="12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happy</a:t>
            </a:r>
            <a:r>
              <a:rPr sz="950" spc="6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2A2A2A"/>
                </a:solidFill>
                <a:latin typeface="Times New Roman"/>
                <a:cs typeface="Times New Roman"/>
              </a:rPr>
              <a:t>to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provide</a:t>
            </a:r>
            <a:r>
              <a:rPr sz="950" spc="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srgbClr val="2A2A2A"/>
                </a:solidFill>
                <a:latin typeface="Times New Roman"/>
                <a:cs typeface="Times New Roman"/>
              </a:rPr>
              <a:t>further</a:t>
            </a:r>
            <a:r>
              <a:rPr sz="950" spc="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detail</a:t>
            </a:r>
            <a:r>
              <a:rPr sz="950" spc="1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on</a:t>
            </a:r>
            <a:r>
              <a:rPr sz="950" spc="1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ingredients</a:t>
            </a:r>
            <a:r>
              <a:rPr sz="950" spc="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and</a:t>
            </a:r>
            <a:r>
              <a:rPr sz="950" spc="1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how</a:t>
            </a:r>
            <a:r>
              <a:rPr sz="950" spc="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they</a:t>
            </a:r>
            <a:r>
              <a:rPr sz="950" spc="4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srgbClr val="2A2A2A"/>
                </a:solidFill>
                <a:latin typeface="Times New Roman"/>
                <a:cs typeface="Times New Roman"/>
              </a:rPr>
              <a:t>were</a:t>
            </a:r>
            <a:r>
              <a:rPr sz="950" spc="1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handled</a:t>
            </a:r>
            <a:r>
              <a:rPr sz="950" spc="1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to</a:t>
            </a:r>
            <a:r>
              <a:rPr sz="950" spc="204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allow</a:t>
            </a:r>
            <a:r>
              <a:rPr sz="950" spc="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you</a:t>
            </a:r>
            <a:r>
              <a:rPr sz="950" spc="1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2A2A2A"/>
                </a:solidFill>
                <a:latin typeface="Times New Roman"/>
                <a:cs typeface="Times New Roman"/>
              </a:rPr>
              <a:t>make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an</a:t>
            </a:r>
            <a:r>
              <a:rPr sz="950" spc="1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informed</a:t>
            </a:r>
            <a:r>
              <a:rPr sz="950" spc="1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decision</a:t>
            </a:r>
            <a:r>
              <a:rPr sz="950" spc="1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as</a:t>
            </a:r>
            <a:r>
              <a:rPr sz="950" spc="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to</a:t>
            </a:r>
            <a:r>
              <a:rPr sz="950" spc="22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whether</a:t>
            </a:r>
            <a:r>
              <a:rPr sz="950" spc="10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the</a:t>
            </a:r>
            <a:r>
              <a:rPr sz="950" spc="1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food</a:t>
            </a:r>
            <a:r>
              <a:rPr sz="950" spc="1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is</a:t>
            </a:r>
            <a:r>
              <a:rPr sz="950" spc="3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suitable</a:t>
            </a:r>
            <a:r>
              <a:rPr sz="950" spc="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srgbClr val="2A2A2A"/>
                </a:solidFill>
                <a:latin typeface="Times New Roman"/>
                <a:cs typeface="Times New Roman"/>
              </a:rPr>
              <a:t>for</a:t>
            </a:r>
            <a:r>
              <a:rPr sz="950" spc="204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srgbClr val="2A2A2A"/>
                </a:solidFill>
                <a:latin typeface="Times New Roman"/>
                <a:cs typeface="Times New Roman"/>
              </a:rPr>
              <a:t>you.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0929" y="179770"/>
            <a:ext cx="342900" cy="11252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200" b="1" spc="95" dirty="0">
                <a:solidFill>
                  <a:srgbClr val="2D4628"/>
                </a:solidFill>
                <a:latin typeface="Times New Roman"/>
                <a:cs typeface="Times New Roman"/>
              </a:rPr>
              <a:t>t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44124" y="451612"/>
            <a:ext cx="624840" cy="90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5"/>
              </a:spcBef>
            </a:pPr>
            <a:r>
              <a:rPr sz="4200" spc="215" dirty="0">
                <a:solidFill>
                  <a:srgbClr val="2D4628"/>
                </a:solidFill>
                <a:latin typeface="Arial"/>
                <a:cs typeface="Arial"/>
              </a:rPr>
              <a:t>@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700" b="1" spc="85" dirty="0">
                <a:solidFill>
                  <a:srgbClr val="2D4628"/>
                </a:solidFill>
                <a:latin typeface="Arial"/>
                <a:cs typeface="Arial"/>
              </a:rPr>
              <a:t>MOLLUSCS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99867" y="425140"/>
            <a:ext cx="574675" cy="9251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6235"/>
              </a:lnSpc>
              <a:spcBef>
                <a:spcPts val="110"/>
              </a:spcBef>
            </a:pPr>
            <a:r>
              <a:rPr sz="5200" b="1" i="1" spc="-470" dirty="0">
                <a:solidFill>
                  <a:srgbClr val="2D4628"/>
                </a:solidFill>
                <a:latin typeface="Times New Roman"/>
                <a:cs typeface="Times New Roman"/>
              </a:rPr>
              <a:t>09</a:t>
            </a:r>
            <a:endParaRPr sz="5200">
              <a:latin typeface="Times New Roman"/>
              <a:cs typeface="Times New Roman"/>
            </a:endParaRPr>
          </a:p>
          <a:p>
            <a:pPr marL="52069" algn="ctr">
              <a:lnSpc>
                <a:spcPts val="835"/>
              </a:lnSpc>
            </a:pPr>
            <a:r>
              <a:rPr sz="700" b="1" spc="110" dirty="0">
                <a:solidFill>
                  <a:srgbClr val="2D4628"/>
                </a:solidFill>
                <a:latin typeface="Arial"/>
                <a:cs typeface="Arial"/>
              </a:rPr>
              <a:t>NUTS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8870" y="1217757"/>
            <a:ext cx="3721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110" dirty="0">
                <a:solidFill>
                  <a:srgbClr val="2D4628"/>
                </a:solidFill>
                <a:latin typeface="Arial"/>
                <a:cs typeface="Arial"/>
              </a:rPr>
              <a:t>LUPIN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7005" y="1217757"/>
            <a:ext cx="55562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85" dirty="0">
                <a:solidFill>
                  <a:srgbClr val="2D4628"/>
                </a:solidFill>
                <a:latin typeface="Arial"/>
                <a:cs typeface="Arial"/>
              </a:rPr>
              <a:t>MUSTARD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77659" y="1466180"/>
            <a:ext cx="548005" cy="951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10"/>
              </a:spcBef>
            </a:pPr>
            <a:r>
              <a:rPr sz="4400" spc="360" dirty="0">
                <a:solidFill>
                  <a:srgbClr val="2D4628"/>
                </a:solidFill>
                <a:latin typeface="Times New Roman"/>
                <a:cs typeface="Times New Roman"/>
              </a:rPr>
              <a:t>\)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700" b="1" spc="90" dirty="0">
                <a:solidFill>
                  <a:srgbClr val="2D4628"/>
                </a:solidFill>
                <a:latin typeface="Arial"/>
                <a:cs typeface="Arial"/>
              </a:rPr>
              <a:t>PEANUTS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66112" y="1434363"/>
            <a:ext cx="418465" cy="983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50" b="1" dirty="0">
                <a:solidFill>
                  <a:srgbClr val="2D4628"/>
                </a:solidFill>
                <a:latin typeface="Arial"/>
                <a:cs typeface="Arial"/>
              </a:rPr>
              <a:t>0</a:t>
            </a:r>
            <a:endParaRPr sz="555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30"/>
              </a:spcBef>
            </a:pPr>
            <a:r>
              <a:rPr sz="700" b="1" spc="90" dirty="0">
                <a:solidFill>
                  <a:srgbClr val="2D4628"/>
                </a:solidFill>
                <a:latin typeface="Arial"/>
                <a:cs typeface="Arial"/>
              </a:rPr>
              <a:t>EGG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87212" y="2285268"/>
            <a:ext cx="171196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7800" algn="l"/>
              </a:tabLst>
            </a:pPr>
            <a:r>
              <a:rPr sz="700" b="1" spc="70" dirty="0">
                <a:solidFill>
                  <a:srgbClr val="2D4628"/>
                </a:solidFill>
                <a:latin typeface="Arial"/>
                <a:cs typeface="Arial"/>
              </a:rPr>
              <a:t>CRUSTACEANS</a:t>
            </a:r>
            <a:r>
              <a:rPr sz="700" b="1" dirty="0">
                <a:solidFill>
                  <a:srgbClr val="2D4628"/>
                </a:solidFill>
                <a:latin typeface="Arial"/>
                <a:cs typeface="Arial"/>
              </a:rPr>
              <a:t>	</a:t>
            </a:r>
            <a:r>
              <a:rPr sz="700" b="1" spc="70" dirty="0">
                <a:solidFill>
                  <a:srgbClr val="2D4628"/>
                </a:solidFill>
                <a:latin typeface="Arial"/>
                <a:cs typeface="Arial"/>
              </a:rPr>
              <a:t>FISH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82978" y="2441551"/>
            <a:ext cx="1974850" cy="1104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9870">
              <a:lnSpc>
                <a:spcPts val="6715"/>
              </a:lnSpc>
              <a:spcBef>
                <a:spcPts val="110"/>
              </a:spcBef>
              <a:tabLst>
                <a:tab pos="1297940" algn="l"/>
                <a:tab pos="1961514" algn="l"/>
              </a:tabLst>
            </a:pPr>
            <a:r>
              <a:rPr sz="5700" b="1" spc="935" dirty="0">
                <a:solidFill>
                  <a:srgbClr val="2D4628"/>
                </a:solidFill>
                <a:latin typeface="Times New Roman"/>
                <a:cs typeface="Times New Roman"/>
              </a:rPr>
              <a:t>A</a:t>
            </a:r>
            <a:r>
              <a:rPr sz="5700" b="1" dirty="0">
                <a:solidFill>
                  <a:srgbClr val="2D4628"/>
                </a:solidFill>
                <a:latin typeface="Times New Roman"/>
                <a:cs typeface="Times New Roman"/>
              </a:rPr>
              <a:t>	</a:t>
            </a:r>
            <a:r>
              <a:rPr sz="5700" b="1" u="heavy" dirty="0">
                <a:solidFill>
                  <a:srgbClr val="2D4628"/>
                </a:solidFill>
                <a:uFill>
                  <a:solidFill>
                    <a:srgbClr val="2D4628"/>
                  </a:solidFill>
                </a:uFill>
                <a:latin typeface="Times New Roman"/>
                <a:cs typeface="Times New Roman"/>
              </a:rPr>
              <a:t>	</a:t>
            </a:r>
            <a:endParaRPr sz="5700">
              <a:latin typeface="Times New Roman"/>
              <a:cs typeface="Times New Roman"/>
            </a:endParaRPr>
          </a:p>
          <a:p>
            <a:pPr marL="12700">
              <a:lnSpc>
                <a:spcPts val="715"/>
              </a:lnSpc>
              <a:tabLst>
                <a:tab pos="1413510" algn="l"/>
              </a:tabLst>
            </a:pPr>
            <a:r>
              <a:rPr sz="700" b="1" spc="85" dirty="0">
                <a:solidFill>
                  <a:srgbClr val="2D4628"/>
                </a:solidFill>
                <a:latin typeface="Arial"/>
                <a:cs typeface="Arial"/>
              </a:rPr>
              <a:t>SULPHUR</a:t>
            </a:r>
            <a:r>
              <a:rPr sz="700" b="1" spc="120" dirty="0">
                <a:solidFill>
                  <a:srgbClr val="2D4628"/>
                </a:solidFill>
                <a:latin typeface="Arial"/>
                <a:cs typeface="Arial"/>
              </a:rPr>
              <a:t> </a:t>
            </a:r>
            <a:r>
              <a:rPr sz="700" b="1" spc="100" dirty="0">
                <a:solidFill>
                  <a:srgbClr val="2D4628"/>
                </a:solidFill>
                <a:latin typeface="Arial"/>
                <a:cs typeface="Arial"/>
              </a:rPr>
              <a:t>DIOXIDE</a:t>
            </a:r>
            <a:r>
              <a:rPr sz="700" b="1" dirty="0">
                <a:solidFill>
                  <a:srgbClr val="2D4628"/>
                </a:solidFill>
                <a:latin typeface="Arial"/>
                <a:cs typeface="Arial"/>
              </a:rPr>
              <a:t>	</a:t>
            </a:r>
            <a:r>
              <a:rPr sz="700" b="1" spc="70" dirty="0">
                <a:solidFill>
                  <a:srgbClr val="2D4628"/>
                </a:solidFill>
                <a:latin typeface="Arial"/>
                <a:cs typeface="Arial"/>
              </a:rPr>
              <a:t>SOYBEAN</a:t>
            </a:r>
            <a:endParaRPr sz="700">
              <a:latin typeface="Arial"/>
              <a:cs typeface="Arial"/>
            </a:endParaRPr>
          </a:p>
          <a:p>
            <a:pPr marL="163195">
              <a:lnSpc>
                <a:spcPct val="100000"/>
              </a:lnSpc>
              <a:spcBef>
                <a:spcPts val="155"/>
              </a:spcBef>
            </a:pPr>
            <a:r>
              <a:rPr sz="750" spc="140" dirty="0">
                <a:solidFill>
                  <a:srgbClr val="2D4628"/>
                </a:solidFill>
                <a:latin typeface="Times New Roman"/>
                <a:cs typeface="Times New Roman"/>
              </a:rPr>
              <a:t>&amp;</a:t>
            </a:r>
            <a:r>
              <a:rPr sz="750" spc="-45" dirty="0">
                <a:solidFill>
                  <a:srgbClr val="2D4628"/>
                </a:solidFill>
                <a:latin typeface="Times New Roman"/>
                <a:cs typeface="Times New Roman"/>
              </a:rPr>
              <a:t> </a:t>
            </a:r>
            <a:r>
              <a:rPr sz="700" b="1" spc="75" dirty="0">
                <a:solidFill>
                  <a:srgbClr val="2D4628"/>
                </a:solidFill>
                <a:latin typeface="Arial"/>
                <a:cs typeface="Arial"/>
              </a:rPr>
              <a:t>SULPHITES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33644" y="2489658"/>
            <a:ext cx="383540" cy="922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50" i="1" spc="50" dirty="0">
                <a:solidFill>
                  <a:srgbClr val="2D4628"/>
                </a:solidFill>
                <a:latin typeface="Arial"/>
                <a:cs typeface="Arial"/>
              </a:rPr>
              <a:t>[)</a:t>
            </a:r>
            <a:endParaRPr sz="435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990"/>
              </a:spcBef>
            </a:pPr>
            <a:r>
              <a:rPr sz="700" b="1" spc="80" dirty="0">
                <a:solidFill>
                  <a:srgbClr val="2D4628"/>
                </a:solidFill>
                <a:latin typeface="Arial"/>
                <a:cs typeface="Arial"/>
              </a:rPr>
              <a:t>MILK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34914" y="3279474"/>
            <a:ext cx="42989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40" dirty="0">
                <a:solidFill>
                  <a:srgbClr val="2D4628"/>
                </a:solidFill>
                <a:latin typeface="Arial"/>
                <a:cs typeface="Arial"/>
              </a:rPr>
              <a:t>CELERY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40002" y="3843519"/>
            <a:ext cx="487045" cy="56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i="1" spc="-630" dirty="0">
                <a:solidFill>
                  <a:srgbClr val="2D4628"/>
                </a:solidFill>
                <a:latin typeface="Arial"/>
                <a:cs typeface="Arial"/>
              </a:rPr>
              <a:t>C&gt;OO</a:t>
            </a:r>
            <a:endParaRPr sz="21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900"/>
              </a:spcBef>
            </a:pPr>
            <a:r>
              <a:rPr sz="700" b="1" spc="40" dirty="0">
                <a:solidFill>
                  <a:srgbClr val="2D4628"/>
                </a:solidFill>
                <a:latin typeface="Arial"/>
                <a:cs typeface="Arial"/>
              </a:rPr>
              <a:t>SESAME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77585" y="4278261"/>
            <a:ext cx="753110" cy="3568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8890" algn="ctr">
              <a:lnSpc>
                <a:spcPct val="105200"/>
              </a:lnSpc>
              <a:spcBef>
                <a:spcPts val="55"/>
              </a:spcBef>
            </a:pPr>
            <a:r>
              <a:rPr sz="700" b="1" spc="55" dirty="0">
                <a:solidFill>
                  <a:srgbClr val="2D4628"/>
                </a:solidFill>
                <a:latin typeface="Arial"/>
                <a:cs typeface="Arial"/>
              </a:rPr>
              <a:t>CEREALS </a:t>
            </a:r>
            <a:r>
              <a:rPr sz="700" b="1" spc="110" dirty="0">
                <a:solidFill>
                  <a:srgbClr val="2D4628"/>
                </a:solidFill>
                <a:latin typeface="Arial"/>
                <a:cs typeface="Arial"/>
              </a:rPr>
              <a:t>CONTAINING </a:t>
            </a:r>
            <a:r>
              <a:rPr sz="700" b="1" spc="105" dirty="0">
                <a:solidFill>
                  <a:srgbClr val="2D4628"/>
                </a:solidFill>
                <a:latin typeface="Arial"/>
                <a:cs typeface="Arial"/>
              </a:rPr>
              <a:t>GLUTEN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82401" y="5193519"/>
            <a:ext cx="3589654" cy="9315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48285">
              <a:lnSpc>
                <a:spcPct val="106700"/>
              </a:lnSpc>
              <a:spcBef>
                <a:spcPts val="110"/>
              </a:spcBef>
              <a:tabLst>
                <a:tab pos="947419" algn="l"/>
                <a:tab pos="1196340" algn="l"/>
                <a:tab pos="2161540" algn="l"/>
              </a:tabLst>
            </a:pPr>
            <a:r>
              <a:rPr sz="4050" b="1" baseline="1028" dirty="0">
                <a:solidFill>
                  <a:srgbClr val="2D4628"/>
                </a:solidFill>
                <a:latin typeface="Arial"/>
                <a:cs typeface="Arial"/>
              </a:rPr>
              <a:t>i</a:t>
            </a:r>
            <a:r>
              <a:rPr sz="4050" b="1" spc="412" baseline="1028" dirty="0">
                <a:solidFill>
                  <a:srgbClr val="2D4628"/>
                </a:solidFill>
                <a:latin typeface="Arial"/>
                <a:cs typeface="Arial"/>
              </a:rPr>
              <a:t> </a:t>
            </a:r>
            <a:r>
              <a:rPr sz="2850" b="1" spc="-50" dirty="0">
                <a:solidFill>
                  <a:srgbClr val="2D4628"/>
                </a:solidFill>
                <a:latin typeface="Arial"/>
                <a:cs typeface="Arial"/>
              </a:rPr>
              <a:t>f</a:t>
            </a:r>
            <a:r>
              <a:rPr sz="2850" b="1" dirty="0">
                <a:solidFill>
                  <a:srgbClr val="2D4628"/>
                </a:solidFill>
                <a:latin typeface="Arial"/>
                <a:cs typeface="Arial"/>
              </a:rPr>
              <a:t>	</a:t>
            </a:r>
            <a:r>
              <a:rPr sz="2700" b="1" spc="-25" dirty="0">
                <a:solidFill>
                  <a:srgbClr val="2D4628"/>
                </a:solidFill>
                <a:latin typeface="Arial"/>
                <a:cs typeface="Arial"/>
              </a:rPr>
              <a:t>you</a:t>
            </a:r>
            <a:r>
              <a:rPr sz="2700" b="1" dirty="0">
                <a:solidFill>
                  <a:srgbClr val="2D4628"/>
                </a:solidFill>
                <a:latin typeface="Arial"/>
                <a:cs typeface="Arial"/>
              </a:rPr>
              <a:t>	</a:t>
            </a:r>
            <a:r>
              <a:rPr sz="4050" b="1" spc="1110" baseline="1028" dirty="0">
                <a:solidFill>
                  <a:srgbClr val="2D4628"/>
                </a:solidFill>
                <a:latin typeface="Arial"/>
                <a:cs typeface="Arial"/>
              </a:rPr>
              <a:t>have </a:t>
            </a:r>
            <a:r>
              <a:rPr sz="2700" b="1" spc="745" dirty="0">
                <a:solidFill>
                  <a:srgbClr val="2D4628"/>
                </a:solidFill>
                <a:latin typeface="Arial"/>
                <a:cs typeface="Arial"/>
              </a:rPr>
              <a:t>any</a:t>
            </a:r>
            <a:r>
              <a:rPr sz="2700" b="1" dirty="0">
                <a:solidFill>
                  <a:srgbClr val="2D4628"/>
                </a:solidFill>
                <a:latin typeface="Arial"/>
                <a:cs typeface="Arial"/>
              </a:rPr>
              <a:t>		</a:t>
            </a:r>
            <a:r>
              <a:rPr sz="4050" b="1" spc="1237" baseline="1028" dirty="0">
                <a:solidFill>
                  <a:srgbClr val="2D4628"/>
                </a:solidFill>
                <a:latin typeface="Arial"/>
                <a:cs typeface="Arial"/>
              </a:rPr>
              <a:t>concerns</a:t>
            </a:r>
            <a:endParaRPr sz="4050" baseline="1028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40159" y="6386049"/>
            <a:ext cx="368554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210" dirty="0">
                <a:solidFill>
                  <a:srgbClr val="2D4628"/>
                </a:solidFill>
                <a:latin typeface="Arial"/>
                <a:cs typeface="Arial"/>
              </a:rPr>
              <a:t>PLEASE</a:t>
            </a:r>
            <a:r>
              <a:rPr sz="950" b="1" spc="200" dirty="0">
                <a:solidFill>
                  <a:srgbClr val="2D4628"/>
                </a:solidFill>
                <a:latin typeface="Arial"/>
                <a:cs typeface="Arial"/>
              </a:rPr>
              <a:t>  </a:t>
            </a:r>
            <a:r>
              <a:rPr sz="950" b="1" spc="215" dirty="0">
                <a:solidFill>
                  <a:srgbClr val="2D4628"/>
                </a:solidFill>
                <a:latin typeface="Arial"/>
                <a:cs typeface="Arial"/>
              </a:rPr>
              <a:t>SPEAK</a:t>
            </a:r>
            <a:r>
              <a:rPr sz="950" b="1" spc="165" dirty="0">
                <a:solidFill>
                  <a:srgbClr val="2D4628"/>
                </a:solidFill>
                <a:latin typeface="Arial"/>
                <a:cs typeface="Arial"/>
              </a:rPr>
              <a:t>  </a:t>
            </a:r>
            <a:r>
              <a:rPr sz="950" b="1" spc="220" dirty="0">
                <a:solidFill>
                  <a:srgbClr val="2D4628"/>
                </a:solidFill>
                <a:latin typeface="Arial"/>
                <a:cs typeface="Arial"/>
              </a:rPr>
              <a:t>TO</a:t>
            </a:r>
            <a:r>
              <a:rPr sz="950" b="1" spc="145" dirty="0">
                <a:solidFill>
                  <a:srgbClr val="2D4628"/>
                </a:solidFill>
                <a:latin typeface="Arial"/>
                <a:cs typeface="Arial"/>
              </a:rPr>
              <a:t>  </a:t>
            </a:r>
            <a:r>
              <a:rPr sz="950" b="1" dirty="0">
                <a:solidFill>
                  <a:srgbClr val="2D4628"/>
                </a:solidFill>
                <a:latin typeface="Arial"/>
                <a:cs typeface="Arial"/>
              </a:rPr>
              <a:t>A</a:t>
            </a:r>
            <a:r>
              <a:rPr sz="950" b="1" spc="180" dirty="0">
                <a:solidFill>
                  <a:srgbClr val="2D4628"/>
                </a:solidFill>
                <a:latin typeface="Arial"/>
                <a:cs typeface="Arial"/>
              </a:rPr>
              <a:t>  </a:t>
            </a:r>
            <a:r>
              <a:rPr sz="950" b="1" spc="240" dirty="0">
                <a:solidFill>
                  <a:srgbClr val="2D4628"/>
                </a:solidFill>
                <a:latin typeface="Arial"/>
                <a:cs typeface="Arial"/>
              </a:rPr>
              <a:t>MEMBER</a:t>
            </a:r>
            <a:r>
              <a:rPr sz="950" b="1" spc="200" dirty="0">
                <a:solidFill>
                  <a:srgbClr val="2D4628"/>
                </a:solidFill>
                <a:latin typeface="Arial"/>
                <a:cs typeface="Arial"/>
              </a:rPr>
              <a:t>  </a:t>
            </a:r>
            <a:r>
              <a:rPr sz="950" b="1" spc="225" dirty="0">
                <a:solidFill>
                  <a:srgbClr val="2D4628"/>
                </a:solidFill>
                <a:latin typeface="Arial"/>
                <a:cs typeface="Arial"/>
              </a:rPr>
              <a:t>OF</a:t>
            </a:r>
            <a:r>
              <a:rPr sz="950" b="1" spc="135" dirty="0">
                <a:solidFill>
                  <a:srgbClr val="2D4628"/>
                </a:solidFill>
                <a:latin typeface="Arial"/>
                <a:cs typeface="Arial"/>
              </a:rPr>
              <a:t>  </a:t>
            </a:r>
            <a:r>
              <a:rPr sz="950" b="1" spc="210" dirty="0">
                <a:solidFill>
                  <a:srgbClr val="2D4628"/>
                </a:solidFill>
                <a:latin typeface="Arial"/>
                <a:cs typeface="Arial"/>
              </a:rPr>
              <a:t>STAFF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7284" y="5966324"/>
            <a:ext cx="685165" cy="11252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200" spc="-1760" dirty="0">
                <a:solidFill>
                  <a:srgbClr val="CAAF59"/>
                </a:solidFill>
                <a:latin typeface="Courier New"/>
                <a:cs typeface="Courier New"/>
              </a:rPr>
              <a:t>,,</a:t>
            </a:r>
            <a:endParaRPr sz="7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" y="543"/>
            <a:ext cx="10685185" cy="75559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7870</TotalTime>
  <Words>1248</Words>
  <Application>Microsoft Office PowerPoint</Application>
  <PresentationFormat>Custom</PresentationFormat>
  <Paragraphs>184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Georgiana Pavel</dc:creator>
  <cp:lastModifiedBy>Elaine Jackson</cp:lastModifiedBy>
  <cp:revision>12</cp:revision>
  <dcterms:created xsi:type="dcterms:W3CDTF">2022-08-05T07:20:12Z</dcterms:created>
  <dcterms:modified xsi:type="dcterms:W3CDTF">2023-07-20T08:44:43Z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2022-08-02T00:00:00Z</vt:filetime>
  </property>
  <property fmtid="{D5CDD505-2E9C-101B-9397-08002B2CF9AE}" pid="3" name="LastSaved">
    <vt:filetime>2022-08-05T00:00:00Z</vt:filetime>
  </property>
  <property fmtid="{D5CDD505-2E9C-101B-9397-08002B2CF9AE}" pid="4" name="Producer">
    <vt:lpwstr>macOS Version 12.4 (Build 21F79) Quartz PDFContext</vt:lpwstr>
  </property>
</Properties>
</file>